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Nuni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bold.fntdata"/><Relationship Id="rId16" Type="http://schemas.openxmlformats.org/officeDocument/2006/relationships/font" Target="fonts/Nuni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boldItalic.fntdata"/><Relationship Id="rId6" Type="http://schemas.openxmlformats.org/officeDocument/2006/relationships/slide" Target="slides/slide1.xml"/><Relationship Id="rId18" Type="http://schemas.openxmlformats.org/officeDocument/2006/relationships/font" Target="fonts/Nuni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9c92d80fa7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9c92d80fa7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9c92d80fa7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9c92d80fa7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9c92d80fa7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9c92d80fa7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9c92d80fa7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9c92d80fa7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9c92d80fa7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9c92d80fa7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9c92d80fa7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9c92d80fa7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9c92d80fa7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9c92d80fa7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9c92d80fa7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9c92d80fa7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9c92d80fa7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9c92d80fa7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assembly.state.ny.us/write/upload/req/edith.pdf?v=1750776851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assembly.state.ny.us/write/upload/req/edith.pdf?v=1750776851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assembly.state.ny.us/write/upload/req/edith.pdf?v=1750776851" TargetMode="External"/><Relationship Id="rId4" Type="http://schemas.openxmlformats.org/officeDocument/2006/relationships/hyperlink" Target="https://assembly.state.ny.us/write/upload/req/edith.pdf?v=1750776851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assembly.state.ny.us/write/upload/req/edith.pdf?v=1750776851" TargetMode="External"/><Relationship Id="rId4" Type="http://schemas.openxmlformats.org/officeDocument/2006/relationships/hyperlink" Target="https://assembly.state.ny.us/write/upload/req/edith.pdf?v=1750776851" TargetMode="External"/><Relationship Id="rId5" Type="http://schemas.openxmlformats.org/officeDocument/2006/relationships/hyperlink" Target="https://assembly.state.ny.us/write/upload/req/edith.pdf?v=1750776851" TargetMode="External"/><Relationship Id="rId6" Type="http://schemas.openxmlformats.org/officeDocument/2006/relationships/hyperlink" Target="https://assembly.state.ny.us/write/upload/req/edith.pdf?v=1750776851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assembly.state.ny.us/write/upload/req/edith.pdf?v=1750776851" TargetMode="External"/><Relationship Id="rId4" Type="http://schemas.openxmlformats.org/officeDocument/2006/relationships/hyperlink" Target="https://assembly.state.ny.us/write/upload/req/edith.pdf?v=1750776851" TargetMode="External"/><Relationship Id="rId9" Type="http://schemas.openxmlformats.org/officeDocument/2006/relationships/hyperlink" Target="https://assembly.state.ny.us/write/upload/req/edith.pdf?v=1750776851" TargetMode="External"/><Relationship Id="rId5" Type="http://schemas.openxmlformats.org/officeDocument/2006/relationships/hyperlink" Target="https://assembly.state.ny.us/write/upload/req/edith.pdf?v=1750776851" TargetMode="External"/><Relationship Id="rId6" Type="http://schemas.openxmlformats.org/officeDocument/2006/relationships/hyperlink" Target="https://assembly.state.ny.us/write/upload/req/edith.pdf?v=1750776851" TargetMode="External"/><Relationship Id="rId7" Type="http://schemas.openxmlformats.org/officeDocument/2006/relationships/hyperlink" Target="https://assembly.state.ny.us/write/upload/req/edith.pdf?v=1750776851" TargetMode="External"/><Relationship Id="rId8" Type="http://schemas.openxmlformats.org/officeDocument/2006/relationships/hyperlink" Target="https://assembly.state.ny.us/write/upload/req/edith.pdf?v=1750776851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Exit Drills in the Home: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Fire safety</a:t>
            </a:r>
            <a:endParaRPr/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Action Plan for Your Family</a:t>
            </a:r>
            <a:endParaRPr/>
          </a:p>
        </p:txBody>
      </p:sp>
      <p:sp>
        <p:nvSpPr>
          <p:cNvPr id="183" name="Google Shape;183;p22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Step 1: This week – draw your home’s floor plan (all sleeping areas).</a:t>
            </a:r>
            <a:b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Step 2: Inspect and test windows, doors, alarms.</a:t>
            </a:r>
            <a:b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Step 3: Mark exits (primary and secondary) and designate your meeting place.</a:t>
            </a:r>
            <a:b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Step 4: Explain the plan to your child, using visuals/social story.</a:t>
            </a:r>
            <a:b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Step 5: Schedule and conduct your first drill (choose a low-stress time).</a:t>
            </a:r>
            <a:b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Step 6: Review and revise the plan with your family; repeat drill at least twice a year.</a:t>
            </a:r>
            <a:b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You don’t need perfection, but practice builds confidence for all family members.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135" name="Google Shape;135;p1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AutoNum type="arabicPeriod"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Welcome &amp; purpose: discuss how to plan and practice fire safety at home, with a focus on children on the autism spectrum.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AutoNum type="arabicPeriod"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Why it matters: home fires often occur when people are asleep; quick, practiced response is essential.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AutoNum type="arabicPeriod"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“E.D.I.T.H. (Exit Drills In The Home)” program. </a:t>
            </a:r>
            <a:r>
              <a:rPr lang="en" sz="18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https://assembly.state.ny.us/write/upload/req/edith.pdf?v=1750776851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Understanding the Risk</a:t>
            </a:r>
            <a:endParaRPr/>
          </a:p>
        </p:txBody>
      </p:sp>
      <p:sp>
        <p:nvSpPr>
          <p:cNvPr id="141" name="Google Shape;141;p15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32256" lvl="0" marL="457200" rtl="0" algn="l">
              <a:spcBef>
                <a:spcPts val="0"/>
              </a:spcBef>
              <a:spcAft>
                <a:spcPts val="0"/>
              </a:spcAft>
              <a:buSzPts val="1632"/>
              <a:buFont typeface="Times New Roman"/>
              <a:buAutoNum type="arabicPeriod"/>
            </a:pPr>
            <a:r>
              <a:rPr lang="en" sz="1632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 fatal home fires happen between midnight and 8 a.m. when people are asleep.</a:t>
            </a:r>
            <a:endParaRPr sz="1632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2256" lvl="0" marL="457200" rtl="0" algn="l">
              <a:spcBef>
                <a:spcPts val="0"/>
              </a:spcBef>
              <a:spcAft>
                <a:spcPts val="0"/>
              </a:spcAft>
              <a:buSzPts val="1632"/>
              <a:buFont typeface="Times New Roman"/>
              <a:buAutoNum type="arabicPeriod"/>
            </a:pPr>
            <a:r>
              <a:rPr lang="en" sz="1632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Smoke and toxic gases rise quickly; you may have </a:t>
            </a:r>
            <a:r>
              <a:rPr i="1" lang="en" sz="1632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 than 2½ minutes</a:t>
            </a:r>
            <a:r>
              <a:rPr lang="en" sz="1632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get out once an alarm sounds.</a:t>
            </a:r>
            <a:endParaRPr sz="1632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225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32"/>
              <a:buFont typeface="Times New Roman"/>
              <a:buAutoNum type="arabicPeriod"/>
            </a:pPr>
            <a:r>
              <a:rPr lang="en" sz="1632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this matters for children on the autism spectrum:</a:t>
            </a:r>
            <a:br>
              <a:rPr lang="en" sz="1632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632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Sensory sensitivities (alarms, smoke)</a:t>
            </a:r>
            <a:b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Challenges with a new or unexpected routine</a:t>
            </a:r>
            <a:b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Need for clear, consistent cues and rehearsal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</a:t>
            </a:r>
            <a:r>
              <a:rPr lang="en"/>
              <a:t>he E.D.I.T.H. Program</a:t>
            </a:r>
            <a:endParaRPr/>
          </a:p>
        </p:txBody>
      </p:sp>
      <p:sp>
        <p:nvSpPr>
          <p:cNvPr id="147" name="Google Shape;147;p16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Font typeface="Times New Roman"/>
              <a:buAutoNum type="arabicPeriod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E.D.I.T.H. stands for: Exit Drills In The Home.</a:t>
            </a:r>
            <a:endParaRPr sz="15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Font typeface="Times New Roman"/>
              <a:buAutoNum type="arabicPeriod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Purpose: help families draw a home escape plan, rehearse it, so children (and adults) know what to expect rather than panic.</a:t>
            </a:r>
            <a:endParaRPr sz="15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Font typeface="Times New Roman"/>
              <a:buAutoNum type="arabicPeriod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Key message: “Roll out of bed. Stay low. Just one breath of smoke or hot gases can kill you.”</a:t>
            </a:r>
            <a:r>
              <a:rPr lang="en" sz="1500">
                <a:solidFill>
                  <a:srgbClr val="000000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5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AutoNum type="arabicPeriod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autism-friendly adaptation: use visuals, social story format, repeat drills in a calm, predictable way.</a:t>
            </a:r>
            <a:endParaRPr sz="1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1 – Draw Your Floor Plan</a:t>
            </a:r>
            <a:endParaRPr/>
          </a:p>
        </p:txBody>
      </p:sp>
      <p:sp>
        <p:nvSpPr>
          <p:cNvPr id="153" name="Google Shape;153;p1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Draw an outline of your home or apartment (each floor with sleeping areas).</a:t>
            </a:r>
            <a:br>
              <a:rPr lang="en" sz="15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</a:br>
            <a:endParaRPr sz="15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 bedrooms, stairs, hallways, possible fire‐e</a:t>
            </a: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scape roofs.</a:t>
            </a:r>
            <a:br>
              <a:rPr lang="en" sz="15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</a:br>
            <a:endParaRPr sz="15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Choose and mark a family meeting place outside.</a:t>
            </a:r>
            <a:endParaRPr sz="15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can make the drawing interactive – use magnets, color‐coded arrows, let the child help place items so they feel included and familiar.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2 – Inspect &amp; Prepare</a:t>
            </a:r>
            <a:endParaRPr/>
          </a:p>
        </p:txBody>
      </p:sp>
      <p:sp>
        <p:nvSpPr>
          <p:cNvPr id="159" name="Google Shape;159;p18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Inspect each bedroom:</a:t>
            </a:r>
            <a:endParaRPr sz="15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Identify the best door/window for escape.</a:t>
            </a:r>
            <a:endParaRPr sz="15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 that windows open easily and are large enough and low enough for children.</a:t>
            </a:r>
            <a:endParaRPr sz="15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While doing this, check your smoke detector(s) — if you don’t have one, get one.</a:t>
            </a:r>
            <a:endParaRPr sz="15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Let the child visually see/check the detector, let them press the "test" button if safe, make the process a predictable routine.</a:t>
            </a:r>
            <a:endParaRPr sz="1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3 – Finish Your Escape Plan</a:t>
            </a:r>
            <a:endParaRPr/>
          </a:p>
        </p:txBody>
      </p:sp>
      <p:sp>
        <p:nvSpPr>
          <p:cNvPr id="165" name="Google Shape;165;p19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your floor-plan:</a:t>
            </a:r>
            <a:b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blue/black arrows for the normal exit (stairs, hallway)</a:t>
            </a:r>
            <a:r>
              <a:rPr lang="en" sz="1000">
                <a:solidFill>
                  <a:srgbClr val="000000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br>
              <a:rPr lang="en" sz="10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</a:b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Use a different colored arrow for a second exit if the normal route is blocked.</a:t>
            </a:r>
            <a:r>
              <a:rPr lang="en" sz="1000">
                <a:solidFill>
                  <a:srgbClr val="000000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0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Key rules:</a:t>
            </a:r>
            <a:endParaRPr sz="1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Always sleep with bedroom doors closed.</a:t>
            </a:r>
            <a:r>
              <a:rPr lang="en" sz="1000">
                <a:solidFill>
                  <a:srgbClr val="000000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Have a way for everyone to raise the fire alarm (whistle, pound wall, yell).</a:t>
            </a:r>
            <a:endParaRPr sz="10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AutoNum type="arabicPeriod"/>
            </a:pP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a fire, seconds count: don’t stop for valuables, pets, or time‐consuming actions.</a:t>
            </a:r>
            <a:endParaRPr sz="10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AutoNum type="arabicPeriod"/>
            </a:pP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Roll out of bed, stay low; test the door for heat; if hot, don’t open—use second exit.</a:t>
            </a:r>
            <a:endParaRPr sz="10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AutoNum type="arabicPeriod"/>
            </a:pP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Once outside and at the meeting place, check everyone is out. Then stay out.</a:t>
            </a:r>
            <a:endParaRPr sz="10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AutoNum type="arabicPeriod"/>
            </a:pP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Call 911 or local emergency number.</a:t>
            </a:r>
            <a:endParaRPr sz="10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can u</a:t>
            </a:r>
            <a:r>
              <a:rPr lang="en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 visuals of each step (sequence pictures), rehearse step by step, allow quiet time to review.</a:t>
            </a:r>
            <a:endParaRPr sz="1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4 – Practice Your Drill</a:t>
            </a:r>
            <a:endParaRPr/>
          </a:p>
        </p:txBody>
      </p:sp>
      <p:sp>
        <p:nvSpPr>
          <p:cNvPr id="171" name="Google Shape;171;p20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Begin with everyone in their bed.</a:t>
            </a:r>
            <a:r>
              <a:rPr lang="en" sz="1100">
                <a:solidFill>
                  <a:srgbClr val="000000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br>
              <a:rPr lang="en" sz="11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</a:br>
            <a:endParaRPr sz="11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Sound the alarm (press smoke detector test button, yell “FIRE!” or other signal).</a:t>
            </a:r>
            <a:br>
              <a:rPr lang="en" sz="11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/>
              </a:rPr>
            </a:br>
            <a:endParaRPr sz="11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Everyone rolls out of bed, stays low, tests the door for heat. First time use normal exit; second time simulate the normal exit blocked and use second exit.</a:t>
            </a:r>
            <a:br>
              <a:rPr lang="en" sz="11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/>
              </a:rPr>
            </a:br>
            <a:endParaRPr sz="11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Gather at meeting place, check all are out.</a:t>
            </a:r>
            <a:br>
              <a:rPr lang="en" sz="11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7"/>
              </a:rPr>
            </a:br>
            <a:endParaRPr sz="11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Assign someone to simulate calling the fire department.</a:t>
            </a:r>
            <a:br>
              <a:rPr lang="en" sz="11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8"/>
              </a:rPr>
            </a:br>
            <a:endParaRPr sz="11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After the drill, debrief: talk about what went well, what to change; rehearse at least twice a year.</a:t>
            </a:r>
            <a:r>
              <a:rPr lang="en" sz="1100">
                <a:solidFill>
                  <a:srgbClr val="000000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Tip: Make the drill a low-stress “game” or role-play, use timers or visuals, provide reassurance and positive reinforcement for participation.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1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Tips &amp; Additional Considerations</a:t>
            </a:r>
            <a:endParaRPr/>
          </a:p>
        </p:txBody>
      </p:sp>
      <p:sp>
        <p:nvSpPr>
          <p:cNvPr id="177" name="Google Shape;177;p21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Use social stories and visual schedules to explain what will happen in a fire and during the drill.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Introduce the smoke alarm sound ahead of time in a calm environment so the child becomes familiar with it.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Plan for sensory sensitivities: e.g., the sound of the alarm, giving the child a “safe object” they can bring with them during the drill.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Incorporate the child’s strengths: e.g., if they like maps or diagrams, let them help draw the floor-plan or place arrows.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Practice the drill in familiar routines: let the child know ahead of time you’ll “do a fire drill” so it’s not surprising and stressful.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Celebrate success: mark each drill and progress so the child feels positive about participating.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