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1" r:id="rId5"/>
    <p:sldId id="273" r:id="rId6"/>
    <p:sldId id="272"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9/12/2025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9/12/2025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9/12/2025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9/12/2025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9/12/2025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9/12/2025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9/12/2025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9/12/2025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9/12/2025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9/12/2025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9/12/2025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9/12/2025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tel:866-946-973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15DB-CACD-A769-7382-A492A06D3277}"/>
              </a:ext>
            </a:extLst>
          </p:cNvPr>
          <p:cNvSpPr>
            <a:spLocks noGrp="1"/>
          </p:cNvSpPr>
          <p:nvPr>
            <p:ph type="ctrTitle"/>
          </p:nvPr>
        </p:nvSpPr>
        <p:spPr/>
        <p:txBody>
          <a:bodyPr/>
          <a:lstStyle/>
          <a:p>
            <a:r>
              <a:rPr lang="en-US" dirty="0"/>
              <a:t>Transitioning to Adult Services</a:t>
            </a:r>
          </a:p>
        </p:txBody>
      </p:sp>
      <p:sp>
        <p:nvSpPr>
          <p:cNvPr id="3" name="Subtitle 2">
            <a:extLst>
              <a:ext uri="{FF2B5EF4-FFF2-40B4-BE49-F238E27FC236}">
                <a16:creationId xmlns:a16="http://schemas.microsoft.com/office/drawing/2014/main" id="{6EBE0609-E690-5FEF-D8BF-B659DC1AD469}"/>
              </a:ext>
            </a:extLst>
          </p:cNvPr>
          <p:cNvSpPr>
            <a:spLocks noGrp="1"/>
          </p:cNvSpPr>
          <p:nvPr>
            <p:ph type="subTitle" idx="1"/>
          </p:nvPr>
        </p:nvSpPr>
        <p:spPr/>
        <p:txBody>
          <a:bodyPr/>
          <a:lstStyle/>
          <a:p>
            <a:r>
              <a:rPr lang="en-US" dirty="0"/>
              <a:t>Parent Counseling &amp; Training:</a:t>
            </a:r>
          </a:p>
        </p:txBody>
      </p:sp>
    </p:spTree>
    <p:extLst>
      <p:ext uri="{BB962C8B-B14F-4D97-AF65-F5344CB8AC3E}">
        <p14:creationId xmlns:p14="http://schemas.microsoft.com/office/powerpoint/2010/main" val="65330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32A0-808D-7A63-8F36-0860F5F7220C}"/>
              </a:ext>
            </a:extLst>
          </p:cNvPr>
          <p:cNvSpPr>
            <a:spLocks noGrp="1"/>
          </p:cNvSpPr>
          <p:nvPr>
            <p:ph type="title"/>
          </p:nvPr>
        </p:nvSpPr>
        <p:spPr/>
        <p:txBody>
          <a:bodyPr>
            <a:normAutofit fontScale="90000"/>
          </a:bodyPr>
          <a:lstStyle/>
          <a:p>
            <a:r>
              <a:rPr lang="en-US" dirty="0"/>
              <a:t>Skills &amp; Achievement Commencement Credential (SKILLS)</a:t>
            </a:r>
            <a:br>
              <a:rPr lang="en-US" dirty="0"/>
            </a:br>
            <a:endParaRPr lang="en-US" dirty="0"/>
          </a:p>
        </p:txBody>
      </p:sp>
      <p:sp>
        <p:nvSpPr>
          <p:cNvPr id="3" name="Content Placeholder 2">
            <a:extLst>
              <a:ext uri="{FF2B5EF4-FFF2-40B4-BE49-F238E27FC236}">
                <a16:creationId xmlns:a16="http://schemas.microsoft.com/office/drawing/2014/main" id="{61BC3416-7528-7CD9-1001-1BE8AE40228B}"/>
              </a:ext>
            </a:extLst>
          </p:cNvPr>
          <p:cNvSpPr>
            <a:spLocks noGrp="1"/>
          </p:cNvSpPr>
          <p:nvPr>
            <p:ph idx="1"/>
          </p:nvPr>
        </p:nvSpPr>
        <p:spPr/>
        <p:txBody>
          <a:bodyPr/>
          <a:lstStyle/>
          <a:p>
            <a:r>
              <a:rPr lang="en-US" dirty="0"/>
              <a:t>Age 15: Certified Residential Opportunities (CRO)</a:t>
            </a:r>
          </a:p>
          <a:p>
            <a:pPr lvl="1"/>
            <a:r>
              <a:rPr lang="en-US" dirty="0"/>
              <a:t>If a student will one day need to reside in a supported home, they should be registered with the CRO waiting list.</a:t>
            </a:r>
          </a:p>
          <a:p>
            <a:r>
              <a:rPr lang="en-US" dirty="0"/>
              <a:t>Age 16-17: Guardianship</a:t>
            </a:r>
          </a:p>
          <a:p>
            <a:pPr lvl="1"/>
            <a:r>
              <a:rPr lang="en-US" dirty="0"/>
              <a:t>If a parent is concerned that their child will have difficulty making everyday decisions related to food, health, finances, etc. </a:t>
            </a:r>
          </a:p>
        </p:txBody>
      </p:sp>
    </p:spTree>
    <p:extLst>
      <p:ext uri="{BB962C8B-B14F-4D97-AF65-F5344CB8AC3E}">
        <p14:creationId xmlns:p14="http://schemas.microsoft.com/office/powerpoint/2010/main" val="264794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E6DE-B0DA-DB7E-2D65-3E6A6514CEB2}"/>
              </a:ext>
            </a:extLst>
          </p:cNvPr>
          <p:cNvSpPr>
            <a:spLocks noGrp="1"/>
          </p:cNvSpPr>
          <p:nvPr>
            <p:ph type="title"/>
          </p:nvPr>
        </p:nvSpPr>
        <p:spPr/>
        <p:txBody>
          <a:bodyPr>
            <a:normAutofit fontScale="90000"/>
          </a:bodyPr>
          <a:lstStyle/>
          <a:p>
            <a:r>
              <a:rPr lang="en-US" dirty="0"/>
              <a:t>Skills &amp; Achievement Commencement Credential (SKILLS)</a:t>
            </a:r>
            <a:br>
              <a:rPr lang="en-US" dirty="0"/>
            </a:br>
            <a:endParaRPr lang="en-US" dirty="0"/>
          </a:p>
        </p:txBody>
      </p:sp>
      <p:sp>
        <p:nvSpPr>
          <p:cNvPr id="3" name="Content Placeholder 2">
            <a:extLst>
              <a:ext uri="{FF2B5EF4-FFF2-40B4-BE49-F238E27FC236}">
                <a16:creationId xmlns:a16="http://schemas.microsoft.com/office/drawing/2014/main" id="{E749F177-68F2-9A7F-DE57-412984806B7E}"/>
              </a:ext>
            </a:extLst>
          </p:cNvPr>
          <p:cNvSpPr>
            <a:spLocks noGrp="1"/>
          </p:cNvSpPr>
          <p:nvPr>
            <p:ph idx="1"/>
          </p:nvPr>
        </p:nvSpPr>
        <p:spPr/>
        <p:txBody>
          <a:bodyPr>
            <a:normAutofit/>
          </a:bodyPr>
          <a:lstStyle/>
          <a:p>
            <a:r>
              <a:rPr lang="en-US" dirty="0"/>
              <a:t>Before 18: Supplemental Needs Trust</a:t>
            </a:r>
          </a:p>
          <a:p>
            <a:pPr lvl="1"/>
            <a:r>
              <a:rPr lang="en-US" dirty="0"/>
              <a:t>If considering SSI, protects the student’s money and not seen as “savings”, meets the $2,000 maximum.</a:t>
            </a:r>
          </a:p>
          <a:p>
            <a:r>
              <a:rPr lang="en-US" dirty="0"/>
              <a:t>At 18: Supplemental Security Income (SSI) / Medicaid</a:t>
            </a:r>
          </a:p>
          <a:p>
            <a:pPr lvl="1"/>
            <a:r>
              <a:rPr lang="en-US" dirty="0"/>
              <a:t>Once the student turns 18 they are able to apply for Supplemental Security Income. SSI makes monthly payments to individuals with disabilities who have less than $2,000 in savings. When a student receives SSI, he/she will also receive Medicaid, which is needed for all adult services.</a:t>
            </a:r>
          </a:p>
        </p:txBody>
      </p:sp>
    </p:spTree>
    <p:extLst>
      <p:ext uri="{BB962C8B-B14F-4D97-AF65-F5344CB8AC3E}">
        <p14:creationId xmlns:p14="http://schemas.microsoft.com/office/powerpoint/2010/main" val="149188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AE02-195E-5B4A-A2D8-E56ED6AA0742}"/>
              </a:ext>
            </a:extLst>
          </p:cNvPr>
          <p:cNvSpPr>
            <a:spLocks noGrp="1"/>
          </p:cNvSpPr>
          <p:nvPr>
            <p:ph type="title"/>
          </p:nvPr>
        </p:nvSpPr>
        <p:spPr/>
        <p:txBody>
          <a:bodyPr>
            <a:normAutofit fontScale="90000"/>
          </a:bodyPr>
          <a:lstStyle/>
          <a:p>
            <a:r>
              <a:rPr lang="en-US" dirty="0"/>
              <a:t>Skills &amp; Achievement Commencement Credential (SKILLS)</a:t>
            </a:r>
            <a:br>
              <a:rPr lang="en-US" dirty="0"/>
            </a:br>
            <a:endParaRPr lang="en-US" dirty="0"/>
          </a:p>
        </p:txBody>
      </p:sp>
      <p:sp>
        <p:nvSpPr>
          <p:cNvPr id="3" name="Content Placeholder 2">
            <a:extLst>
              <a:ext uri="{FF2B5EF4-FFF2-40B4-BE49-F238E27FC236}">
                <a16:creationId xmlns:a16="http://schemas.microsoft.com/office/drawing/2014/main" id="{841178EC-894E-9644-F749-3A47A4A9821A}"/>
              </a:ext>
            </a:extLst>
          </p:cNvPr>
          <p:cNvSpPr>
            <a:spLocks noGrp="1"/>
          </p:cNvSpPr>
          <p:nvPr>
            <p:ph idx="1"/>
          </p:nvPr>
        </p:nvSpPr>
        <p:spPr/>
        <p:txBody>
          <a:bodyPr/>
          <a:lstStyle/>
          <a:p>
            <a:r>
              <a:rPr lang="en-US" dirty="0"/>
              <a:t>18-19: Tour Adult Service Agencies</a:t>
            </a:r>
          </a:p>
          <a:p>
            <a:r>
              <a:rPr lang="en-US" dirty="0"/>
              <a:t>16 and up: ID Card / Reduced Fare Card obtained through the DMV</a:t>
            </a:r>
          </a:p>
          <a:p>
            <a:r>
              <a:rPr lang="en-US" dirty="0"/>
              <a:t>18 year old males registering for selective service</a:t>
            </a:r>
          </a:p>
        </p:txBody>
      </p:sp>
    </p:spTree>
    <p:extLst>
      <p:ext uri="{BB962C8B-B14F-4D97-AF65-F5344CB8AC3E}">
        <p14:creationId xmlns:p14="http://schemas.microsoft.com/office/powerpoint/2010/main" val="29168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7CA7-A40B-8767-EF79-5038ACACAA71}"/>
              </a:ext>
            </a:extLst>
          </p:cNvPr>
          <p:cNvSpPr>
            <a:spLocks noGrp="1"/>
          </p:cNvSpPr>
          <p:nvPr>
            <p:ph type="title"/>
          </p:nvPr>
        </p:nvSpPr>
        <p:spPr/>
        <p:txBody>
          <a:bodyPr>
            <a:normAutofit fontScale="90000"/>
          </a:bodyPr>
          <a:lstStyle/>
          <a:p>
            <a:r>
              <a:rPr lang="en-US" dirty="0"/>
              <a:t>Career Development and Occupational Studies (CDOS)</a:t>
            </a:r>
            <a:br>
              <a:rPr lang="en-US" dirty="0"/>
            </a:br>
            <a:endParaRPr lang="en-US" dirty="0"/>
          </a:p>
        </p:txBody>
      </p:sp>
      <p:sp>
        <p:nvSpPr>
          <p:cNvPr id="3" name="Content Placeholder 2">
            <a:extLst>
              <a:ext uri="{FF2B5EF4-FFF2-40B4-BE49-F238E27FC236}">
                <a16:creationId xmlns:a16="http://schemas.microsoft.com/office/drawing/2014/main" id="{8181DBE5-2527-4E1F-C62D-90E98F6A37B6}"/>
              </a:ext>
            </a:extLst>
          </p:cNvPr>
          <p:cNvSpPr>
            <a:spLocks noGrp="1"/>
          </p:cNvSpPr>
          <p:nvPr>
            <p:ph idx="1"/>
          </p:nvPr>
        </p:nvSpPr>
        <p:spPr/>
        <p:txBody>
          <a:bodyPr>
            <a:normAutofit/>
          </a:bodyPr>
          <a:lstStyle/>
          <a:p>
            <a:r>
              <a:rPr lang="en-US" dirty="0"/>
              <a:t>New York State (NYS) granted an alternative pathway for students with disabilities to exit high school. On its own or in conjunction with</a:t>
            </a:r>
          </a:p>
          <a:p>
            <a:r>
              <a:rPr lang="en-US" dirty="0"/>
              <a:t>a local or Regents diploma, students can earn the Career Development and Occupational Studies (CDOS) Commencement Credential.</a:t>
            </a:r>
          </a:p>
          <a:p>
            <a:r>
              <a:rPr lang="en-US" dirty="0"/>
              <a:t>This credential recognizes each individual student’s preparation and skills for post-school employment (Credential does not apply to students who are alternatively assessed).</a:t>
            </a:r>
          </a:p>
        </p:txBody>
      </p:sp>
    </p:spTree>
    <p:extLst>
      <p:ext uri="{BB962C8B-B14F-4D97-AF65-F5344CB8AC3E}">
        <p14:creationId xmlns:p14="http://schemas.microsoft.com/office/powerpoint/2010/main" val="51226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F196-270F-832A-3963-A75FC037A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C4554B-120C-ADE8-0510-877E8F631382}"/>
              </a:ext>
            </a:extLst>
          </p:cNvPr>
          <p:cNvSpPr>
            <a:spLocks noGrp="1"/>
          </p:cNvSpPr>
          <p:nvPr>
            <p:ph type="title"/>
          </p:nvPr>
        </p:nvSpPr>
        <p:spPr/>
        <p:txBody>
          <a:bodyPr>
            <a:normAutofit fontScale="90000"/>
          </a:bodyPr>
          <a:lstStyle/>
          <a:p>
            <a:r>
              <a:rPr lang="en-US" dirty="0"/>
              <a:t>Career Development and Occupational Studies (CDOS)</a:t>
            </a:r>
            <a:br>
              <a:rPr lang="en-US" dirty="0"/>
            </a:br>
            <a:endParaRPr lang="en-US" dirty="0"/>
          </a:p>
        </p:txBody>
      </p:sp>
      <p:sp>
        <p:nvSpPr>
          <p:cNvPr id="3" name="Content Placeholder 2">
            <a:extLst>
              <a:ext uri="{FF2B5EF4-FFF2-40B4-BE49-F238E27FC236}">
                <a16:creationId xmlns:a16="http://schemas.microsoft.com/office/drawing/2014/main" id="{0F1CAA72-5A65-36C3-F683-2BF96D5F87C3}"/>
              </a:ext>
            </a:extLst>
          </p:cNvPr>
          <p:cNvSpPr>
            <a:spLocks noGrp="1"/>
          </p:cNvSpPr>
          <p:nvPr>
            <p:ph idx="1"/>
          </p:nvPr>
        </p:nvSpPr>
        <p:spPr/>
        <p:txBody>
          <a:bodyPr/>
          <a:lstStyle/>
          <a:p>
            <a:r>
              <a:rPr lang="en-US" dirty="0"/>
              <a:t>Option 1:</a:t>
            </a:r>
          </a:p>
          <a:p>
            <a:pPr lvl="1"/>
            <a:r>
              <a:rPr lang="en-US" dirty="0"/>
              <a:t>NYS Career Plan</a:t>
            </a:r>
          </a:p>
          <a:p>
            <a:pPr lvl="1"/>
            <a:r>
              <a:rPr lang="en-US" dirty="0"/>
              <a:t>Vocational Assessment</a:t>
            </a:r>
          </a:p>
          <a:p>
            <a:pPr lvl="1"/>
            <a:r>
              <a:rPr lang="en-US" dirty="0"/>
              <a:t>Attainment of Learning Standards</a:t>
            </a:r>
          </a:p>
          <a:p>
            <a:pPr lvl="1"/>
            <a:r>
              <a:rPr lang="en-US" dirty="0"/>
              <a:t>Work Based Learning</a:t>
            </a:r>
          </a:p>
          <a:p>
            <a:pPr lvl="1"/>
            <a:r>
              <a:rPr lang="en-US" dirty="0"/>
              <a:t>NYS Employability Profile</a:t>
            </a:r>
          </a:p>
          <a:p>
            <a:pPr lvl="1"/>
            <a:r>
              <a:rPr lang="en-US" dirty="0"/>
              <a:t>Completed NYS Career Plan</a:t>
            </a:r>
          </a:p>
        </p:txBody>
      </p:sp>
    </p:spTree>
    <p:extLst>
      <p:ext uri="{BB962C8B-B14F-4D97-AF65-F5344CB8AC3E}">
        <p14:creationId xmlns:p14="http://schemas.microsoft.com/office/powerpoint/2010/main" val="257666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3EBA9-841B-8953-06AE-51E80DF35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621A5-9BBE-F04F-A1D9-239770B658F2}"/>
              </a:ext>
            </a:extLst>
          </p:cNvPr>
          <p:cNvSpPr>
            <a:spLocks noGrp="1"/>
          </p:cNvSpPr>
          <p:nvPr>
            <p:ph type="title"/>
          </p:nvPr>
        </p:nvSpPr>
        <p:spPr/>
        <p:txBody>
          <a:bodyPr>
            <a:normAutofit fontScale="90000"/>
          </a:bodyPr>
          <a:lstStyle/>
          <a:p>
            <a:r>
              <a:rPr lang="en-US" dirty="0"/>
              <a:t>Career Development and Occupational Studies (CDOS)</a:t>
            </a:r>
            <a:br>
              <a:rPr lang="en-US" dirty="0"/>
            </a:br>
            <a:endParaRPr lang="en-US" dirty="0"/>
          </a:p>
        </p:txBody>
      </p:sp>
      <p:sp>
        <p:nvSpPr>
          <p:cNvPr id="3" name="Content Placeholder 2">
            <a:extLst>
              <a:ext uri="{FF2B5EF4-FFF2-40B4-BE49-F238E27FC236}">
                <a16:creationId xmlns:a16="http://schemas.microsoft.com/office/drawing/2014/main" id="{2081124B-2F05-5A16-8A84-28348A05FB2D}"/>
              </a:ext>
            </a:extLst>
          </p:cNvPr>
          <p:cNvSpPr>
            <a:spLocks noGrp="1"/>
          </p:cNvSpPr>
          <p:nvPr>
            <p:ph idx="1"/>
          </p:nvPr>
        </p:nvSpPr>
        <p:spPr/>
        <p:txBody>
          <a:bodyPr/>
          <a:lstStyle/>
          <a:p>
            <a:r>
              <a:rPr lang="en-US" dirty="0"/>
              <a:t>Option 2: National Work Readiness Credential</a:t>
            </a:r>
          </a:p>
          <a:p>
            <a:pPr lvl="1"/>
            <a:r>
              <a:rPr lang="en-US" dirty="0"/>
              <a:t>In lieu of option 1, students can also obtain the CDOS Credential by passing one of the nationally recognized work-readiness assessments:</a:t>
            </a:r>
          </a:p>
          <a:p>
            <a:pPr lvl="1"/>
            <a:r>
              <a:rPr lang="en-US" dirty="0"/>
              <a:t>http://www.p12.nysed.gov/specialed/publications/CDOScredential-att5.pdf</a:t>
            </a:r>
          </a:p>
        </p:txBody>
      </p:sp>
    </p:spTree>
    <p:extLst>
      <p:ext uri="{BB962C8B-B14F-4D97-AF65-F5344CB8AC3E}">
        <p14:creationId xmlns:p14="http://schemas.microsoft.com/office/powerpoint/2010/main" val="372091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DD69E-A62A-FB01-758C-6BFE94B39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0AE00-8A53-2210-C828-036BD1B206A5}"/>
              </a:ext>
            </a:extLst>
          </p:cNvPr>
          <p:cNvSpPr>
            <a:spLocks noGrp="1"/>
          </p:cNvSpPr>
          <p:nvPr>
            <p:ph type="title"/>
          </p:nvPr>
        </p:nvSpPr>
        <p:spPr/>
        <p:txBody>
          <a:bodyPr>
            <a:normAutofit fontScale="90000"/>
          </a:bodyPr>
          <a:lstStyle/>
          <a:p>
            <a:r>
              <a:rPr lang="en-US" dirty="0"/>
              <a:t>Career Development and Occupational Studies (CDOS)</a:t>
            </a:r>
            <a:br>
              <a:rPr lang="en-US" dirty="0"/>
            </a:br>
            <a:endParaRPr lang="en-US" dirty="0"/>
          </a:p>
        </p:txBody>
      </p:sp>
      <p:sp>
        <p:nvSpPr>
          <p:cNvPr id="3" name="Content Placeholder 2">
            <a:extLst>
              <a:ext uri="{FF2B5EF4-FFF2-40B4-BE49-F238E27FC236}">
                <a16:creationId xmlns:a16="http://schemas.microsoft.com/office/drawing/2014/main" id="{F7C5F910-A175-B00D-C777-AF7753A8C12E}"/>
              </a:ext>
            </a:extLst>
          </p:cNvPr>
          <p:cNvSpPr>
            <a:spLocks noGrp="1"/>
          </p:cNvSpPr>
          <p:nvPr>
            <p:ph idx="1"/>
          </p:nvPr>
        </p:nvSpPr>
        <p:spPr/>
        <p:txBody>
          <a:bodyPr/>
          <a:lstStyle/>
          <a:p>
            <a:r>
              <a:rPr lang="en-US" dirty="0"/>
              <a:t>Option 3:</a:t>
            </a:r>
          </a:p>
          <a:p>
            <a:pPr lvl="1"/>
            <a:r>
              <a:rPr lang="en-US" dirty="0"/>
              <a:t>Local Diploma </a:t>
            </a:r>
          </a:p>
          <a:p>
            <a:pPr lvl="2"/>
            <a:r>
              <a:rPr lang="en-US" dirty="0"/>
              <a:t>In conjunction with the CDOS Credential or by itself, all students that have met the NYS requirements may obtain a local diploma. By earning a local diploma, students have met the standards for graduating high school. Students who have met the requirements for a Regents diploma by their exiting year of high school will earn that credential, with or without a CDOS.</a:t>
            </a:r>
          </a:p>
        </p:txBody>
      </p:sp>
    </p:spTree>
    <p:extLst>
      <p:ext uri="{BB962C8B-B14F-4D97-AF65-F5344CB8AC3E}">
        <p14:creationId xmlns:p14="http://schemas.microsoft.com/office/powerpoint/2010/main" val="533395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7C570-19CF-FD5B-263C-C5EB98237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C7B97-E4FE-B5FF-C383-4432557568B9}"/>
              </a:ext>
            </a:extLst>
          </p:cNvPr>
          <p:cNvSpPr>
            <a:spLocks noGrp="1"/>
          </p:cNvSpPr>
          <p:nvPr>
            <p:ph type="title"/>
          </p:nvPr>
        </p:nvSpPr>
        <p:spPr/>
        <p:txBody>
          <a:bodyPr>
            <a:normAutofit fontScale="90000"/>
          </a:bodyPr>
          <a:lstStyle/>
          <a:p>
            <a:r>
              <a:rPr lang="en-US" dirty="0"/>
              <a:t>Career Development and Occupational Studies (CDOS)</a:t>
            </a:r>
            <a:br>
              <a:rPr lang="en-US" dirty="0"/>
            </a:br>
            <a:endParaRPr lang="en-US" dirty="0"/>
          </a:p>
        </p:txBody>
      </p:sp>
      <p:sp>
        <p:nvSpPr>
          <p:cNvPr id="3" name="Content Placeholder 2">
            <a:extLst>
              <a:ext uri="{FF2B5EF4-FFF2-40B4-BE49-F238E27FC236}">
                <a16:creationId xmlns:a16="http://schemas.microsoft.com/office/drawing/2014/main" id="{E90E30CD-5964-8C5D-40AB-96ADCE48EFE5}"/>
              </a:ext>
            </a:extLst>
          </p:cNvPr>
          <p:cNvSpPr>
            <a:spLocks noGrp="1"/>
          </p:cNvSpPr>
          <p:nvPr>
            <p:ph idx="1"/>
          </p:nvPr>
        </p:nvSpPr>
        <p:spPr/>
        <p:txBody>
          <a:bodyPr>
            <a:normAutofit/>
          </a:bodyPr>
          <a:lstStyle/>
          <a:p>
            <a:r>
              <a:rPr lang="en-US" dirty="0"/>
              <a:t>Option 3:</a:t>
            </a:r>
          </a:p>
          <a:p>
            <a:pPr lvl="1"/>
            <a:r>
              <a:rPr lang="en-US" dirty="0"/>
              <a:t>Apply for ACCESS-VR and/or OPWDD</a:t>
            </a:r>
          </a:p>
          <a:p>
            <a:pPr lvl="2"/>
            <a:r>
              <a:rPr lang="en-US" dirty="0"/>
              <a:t>Students with disabilities should consider applying for ACCES-VR (Adult Career and Continuing Education Services – Vocational Rehabilitation) and/or OPWDD. They can provide support with career exploration as well as financial assistance for students attending college and help with finding and maintaining employment. *See Transition Coordinator for information about applying for ACCES-VR and/or OPWDD services</a:t>
            </a:r>
          </a:p>
        </p:txBody>
      </p:sp>
    </p:spTree>
    <p:extLst>
      <p:ext uri="{BB962C8B-B14F-4D97-AF65-F5344CB8AC3E}">
        <p14:creationId xmlns:p14="http://schemas.microsoft.com/office/powerpoint/2010/main" val="28185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97E3-A5CF-FBA0-7D58-859ABCD6B8EF}"/>
              </a:ext>
            </a:extLst>
          </p:cNvPr>
          <p:cNvSpPr>
            <a:spLocks noGrp="1"/>
          </p:cNvSpPr>
          <p:nvPr>
            <p:ph type="title"/>
          </p:nvPr>
        </p:nvSpPr>
        <p:spPr/>
        <p:txBody>
          <a:bodyPr/>
          <a:lstStyle/>
          <a:p>
            <a:r>
              <a:rPr lang="en-US" dirty="0"/>
              <a:t>College-Bound Students</a:t>
            </a:r>
          </a:p>
        </p:txBody>
      </p:sp>
      <p:sp>
        <p:nvSpPr>
          <p:cNvPr id="3" name="Content Placeholder 2">
            <a:extLst>
              <a:ext uri="{FF2B5EF4-FFF2-40B4-BE49-F238E27FC236}">
                <a16:creationId xmlns:a16="http://schemas.microsoft.com/office/drawing/2014/main" id="{64FC25FF-1DBE-B1B8-311B-DA6571C9E0C0}"/>
              </a:ext>
            </a:extLst>
          </p:cNvPr>
          <p:cNvSpPr>
            <a:spLocks noGrp="1"/>
          </p:cNvSpPr>
          <p:nvPr>
            <p:ph idx="1"/>
          </p:nvPr>
        </p:nvSpPr>
        <p:spPr/>
        <p:txBody>
          <a:bodyPr/>
          <a:lstStyle/>
          <a:p>
            <a:pPr marL="457200" indent="-457200">
              <a:buFont typeface="+mj-lt"/>
              <a:buAutoNum type="arabicPeriod"/>
            </a:pPr>
            <a:r>
              <a:rPr lang="en-US" dirty="0"/>
              <a:t>Resume</a:t>
            </a:r>
          </a:p>
          <a:p>
            <a:pPr marL="457200" indent="-457200">
              <a:buFont typeface="+mj-lt"/>
              <a:buAutoNum type="arabicPeriod"/>
            </a:pPr>
            <a:r>
              <a:rPr lang="en-US" dirty="0"/>
              <a:t>Explore Careers</a:t>
            </a:r>
          </a:p>
          <a:p>
            <a:pPr marL="457200" indent="-457200">
              <a:buFont typeface="+mj-lt"/>
              <a:buAutoNum type="arabicPeriod"/>
            </a:pPr>
            <a:r>
              <a:rPr lang="en-US" dirty="0"/>
              <a:t>CDOS</a:t>
            </a:r>
          </a:p>
          <a:p>
            <a:pPr marL="457200" indent="-457200">
              <a:buFont typeface="+mj-lt"/>
              <a:buAutoNum type="arabicPeriod"/>
            </a:pPr>
            <a:r>
              <a:rPr lang="en-US" dirty="0"/>
              <a:t>PSAT / SAT / ACT</a:t>
            </a:r>
          </a:p>
          <a:p>
            <a:pPr marL="457200" indent="-457200">
              <a:buFont typeface="+mj-lt"/>
              <a:buAutoNum type="arabicPeriod"/>
            </a:pPr>
            <a:r>
              <a:rPr lang="en-US" dirty="0"/>
              <a:t>Research/Tour/Apply to Colleges</a:t>
            </a:r>
          </a:p>
          <a:p>
            <a:pPr marL="457200" indent="-457200">
              <a:buFont typeface="+mj-lt"/>
              <a:buAutoNum type="arabicPeriod"/>
            </a:pPr>
            <a:r>
              <a:rPr lang="en-US" dirty="0"/>
              <a:t>ACCESS-VR</a:t>
            </a:r>
          </a:p>
        </p:txBody>
      </p:sp>
    </p:spTree>
    <p:extLst>
      <p:ext uri="{BB962C8B-B14F-4D97-AF65-F5344CB8AC3E}">
        <p14:creationId xmlns:p14="http://schemas.microsoft.com/office/powerpoint/2010/main" val="15641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8B85-99A4-15FE-DB94-80E036499B29}"/>
              </a:ext>
            </a:extLst>
          </p:cNvPr>
          <p:cNvSpPr>
            <a:spLocks noGrp="1"/>
          </p:cNvSpPr>
          <p:nvPr>
            <p:ph type="title"/>
          </p:nvPr>
        </p:nvSpPr>
        <p:spPr/>
        <p:txBody>
          <a:bodyPr/>
          <a:lstStyle/>
          <a:p>
            <a:r>
              <a:rPr lang="en-US" b="1" dirty="0"/>
              <a:t>Planning for OPWDD Services</a:t>
            </a:r>
            <a:br>
              <a:rPr lang="en-US" dirty="0"/>
            </a:br>
            <a:endParaRPr lang="en-US" dirty="0"/>
          </a:p>
        </p:txBody>
      </p:sp>
      <p:sp>
        <p:nvSpPr>
          <p:cNvPr id="3" name="Content Placeholder 2">
            <a:extLst>
              <a:ext uri="{FF2B5EF4-FFF2-40B4-BE49-F238E27FC236}">
                <a16:creationId xmlns:a16="http://schemas.microsoft.com/office/drawing/2014/main" id="{EDD5D4F7-02D2-B8C7-29FB-903956E2A833}"/>
              </a:ext>
            </a:extLst>
          </p:cNvPr>
          <p:cNvSpPr>
            <a:spLocks noGrp="1"/>
          </p:cNvSpPr>
          <p:nvPr>
            <p:ph idx="1"/>
          </p:nvPr>
        </p:nvSpPr>
        <p:spPr/>
        <p:txBody>
          <a:bodyPr>
            <a:normAutofit lnSpcReduction="10000"/>
          </a:bodyPr>
          <a:lstStyle/>
          <a:p>
            <a:r>
              <a:rPr lang="en-US" dirty="0"/>
              <a:t>To start transition planning, parents/guardians need to fill out a </a:t>
            </a:r>
            <a:r>
              <a:rPr lang="en-US" i="1" dirty="0"/>
              <a:t>Consent to Release Information</a:t>
            </a:r>
            <a:r>
              <a:rPr lang="en-US" dirty="0"/>
              <a:t> form. Once that is completed, your school will be authorized to tell OPWDD that you may be eligible for OPWDD services, to share your records with OWPDD and to invite OPWDD staff to work together with you on transition planning. OPWDD can provide services that will help you develop job skills, find a job, improve your living skills, become more independent and be active in your community.</a:t>
            </a:r>
          </a:p>
          <a:p>
            <a:r>
              <a:rPr lang="en-US" dirty="0"/>
              <a:t>https://opwdd.ny.gov/community-involvement/school-transition-students-developmental-disabilities</a:t>
            </a:r>
          </a:p>
          <a:p>
            <a:endParaRPr lang="en-US" dirty="0"/>
          </a:p>
        </p:txBody>
      </p:sp>
    </p:spTree>
    <p:extLst>
      <p:ext uri="{BB962C8B-B14F-4D97-AF65-F5344CB8AC3E}">
        <p14:creationId xmlns:p14="http://schemas.microsoft.com/office/powerpoint/2010/main" val="245309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E0BD-6D91-C2E5-10DF-850FEE6264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A34B89-83CD-7ED7-674D-9A181EFE11BD}"/>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D56C6D8A-8AC3-F207-4E64-CE9EB249B4D0}"/>
              </a:ext>
            </a:extLst>
          </p:cNvPr>
          <p:cNvGraphicFramePr>
            <a:graphicFrameLocks noChangeAspect="1"/>
          </p:cNvGraphicFramePr>
          <p:nvPr>
            <p:extLst>
              <p:ext uri="{D42A27DB-BD31-4B8C-83A1-F6EECF244321}">
                <p14:modId xmlns:p14="http://schemas.microsoft.com/office/powerpoint/2010/main" val="1661570957"/>
              </p:ext>
            </p:extLst>
          </p:nvPr>
        </p:nvGraphicFramePr>
        <p:xfrm>
          <a:off x="3781887" y="93161"/>
          <a:ext cx="5154767" cy="6671678"/>
        </p:xfrm>
        <a:graphic>
          <a:graphicData uri="http://schemas.openxmlformats.org/presentationml/2006/ole">
            <mc:AlternateContent xmlns:mc="http://schemas.openxmlformats.org/markup-compatibility/2006">
              <mc:Choice xmlns:v="urn:schemas-microsoft-com:vml" Requires="v">
                <p:oleObj name="Acrobat Document" r:id="rId2" imgW="5829257" imgH="7543568" progId="Acrobat.Document.DC">
                  <p:embed/>
                </p:oleObj>
              </mc:Choice>
              <mc:Fallback>
                <p:oleObj name="Acrobat Document" r:id="rId2" imgW="5829257" imgH="7543568" progId="Acrobat.Document.DC">
                  <p:embed/>
                  <p:pic>
                    <p:nvPicPr>
                      <p:cNvPr id="0" name=""/>
                      <p:cNvPicPr/>
                      <p:nvPr/>
                    </p:nvPicPr>
                    <p:blipFill>
                      <a:blip r:embed="rId3"/>
                      <a:stretch>
                        <a:fillRect/>
                      </a:stretch>
                    </p:blipFill>
                    <p:spPr>
                      <a:xfrm>
                        <a:off x="3781887" y="93161"/>
                        <a:ext cx="5154767" cy="6671678"/>
                      </a:xfrm>
                      <a:prstGeom prst="rect">
                        <a:avLst/>
                      </a:prstGeom>
                    </p:spPr>
                  </p:pic>
                </p:oleObj>
              </mc:Fallback>
            </mc:AlternateContent>
          </a:graphicData>
        </a:graphic>
      </p:graphicFrame>
    </p:spTree>
    <p:extLst>
      <p:ext uri="{BB962C8B-B14F-4D97-AF65-F5344CB8AC3E}">
        <p14:creationId xmlns:p14="http://schemas.microsoft.com/office/powerpoint/2010/main" val="240169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E4BA-1B46-2FD9-DCC7-8E90C6824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A8EE9-DF1F-FAE1-74A3-DB6D7D9EA872}"/>
              </a:ext>
            </a:extLst>
          </p:cNvPr>
          <p:cNvSpPr>
            <a:spLocks noGrp="1"/>
          </p:cNvSpPr>
          <p:nvPr>
            <p:ph type="title"/>
          </p:nvPr>
        </p:nvSpPr>
        <p:spPr/>
        <p:txBody>
          <a:bodyPr/>
          <a:lstStyle/>
          <a:p>
            <a:r>
              <a:rPr lang="en-US" b="1" dirty="0"/>
              <a:t>Obtaining OPWDD Services</a:t>
            </a:r>
            <a:br>
              <a:rPr lang="en-US" dirty="0"/>
            </a:br>
            <a:endParaRPr lang="en-US" dirty="0"/>
          </a:p>
        </p:txBody>
      </p:sp>
      <p:sp>
        <p:nvSpPr>
          <p:cNvPr id="3" name="Content Placeholder 2">
            <a:extLst>
              <a:ext uri="{FF2B5EF4-FFF2-40B4-BE49-F238E27FC236}">
                <a16:creationId xmlns:a16="http://schemas.microsoft.com/office/drawing/2014/main" id="{EE24095D-7352-4BFA-84C3-8D0AC8C0961E}"/>
              </a:ext>
            </a:extLst>
          </p:cNvPr>
          <p:cNvSpPr>
            <a:spLocks noGrp="1"/>
          </p:cNvSpPr>
          <p:nvPr>
            <p:ph idx="1"/>
          </p:nvPr>
        </p:nvSpPr>
        <p:spPr>
          <a:xfrm>
            <a:off x="1207362" y="1518082"/>
            <a:ext cx="9978501" cy="4714042"/>
          </a:xfrm>
        </p:spPr>
        <p:txBody>
          <a:bodyPr>
            <a:normAutofit fontScale="55000" lnSpcReduction="20000"/>
          </a:bodyPr>
          <a:lstStyle/>
          <a:p>
            <a:r>
              <a:rPr lang="en-US" dirty="0"/>
              <a:t>Contact the OPWDD Infoline at </a:t>
            </a:r>
            <a:r>
              <a:rPr lang="en-US" dirty="0">
                <a:hlinkClick r:id="rId2"/>
              </a:rPr>
              <a:t>866-946-9733</a:t>
            </a:r>
            <a:endParaRPr lang="en-US" dirty="0"/>
          </a:p>
          <a:p>
            <a:br>
              <a:rPr lang="en-US" b="1" dirty="0"/>
            </a:br>
            <a:r>
              <a:rPr lang="en-US" b="1" dirty="0"/>
              <a:t>1st-Step Review</a:t>
            </a:r>
            <a:endParaRPr lang="en-US" dirty="0"/>
          </a:p>
          <a:p>
            <a:r>
              <a:rPr lang="en-US" dirty="0"/>
              <a:t>OPWDD staff review the eligibility request to make sure it is complete. After this first review, the regional office notifies you in writing that:  (a) Eligibility or Provisional Eligibility has been confirmed; or (b) The request is incomplete and requires additional documentation; or (c) The request is being forwarded for a 2nd-Step Review</a:t>
            </a:r>
          </a:p>
          <a:p>
            <a:r>
              <a:rPr lang="en-US" b="1" dirty="0"/>
              <a:t>2nd-Step Review</a:t>
            </a:r>
            <a:endParaRPr lang="en-US" dirty="0"/>
          </a:p>
          <a:p>
            <a:r>
              <a:rPr lang="en-US" dirty="0"/>
              <a:t>If your eligibility request is forwarded for a 2nd-step review, a committee of clinicians will evaluate the materials in your request ﬁle, and any additional information that you provide. </a:t>
            </a:r>
          </a:p>
          <a:p>
            <a:r>
              <a:rPr lang="en-US" dirty="0"/>
              <a:t>When the 2nd-step review is complete, the regional office will send you a written notice of the determination (also called a notice of decision or NOD). If the committee determines that you do have a developmental disability, you are eligible for OPWDD services. If you are found to be ineligible, you will be able to schedule a meeting with staﬀ to discuss that decision and to request a third step review. You can also request a Medicaid Fair Hearing at this point if you are seeking Medicaid-funded services. If a Fair Hearing is requested, a 3rd-Step Review will happen automatically. </a:t>
            </a:r>
          </a:p>
          <a:p>
            <a:r>
              <a:rPr lang="en-US" b="1" dirty="0"/>
              <a:t>3rd-Step Review</a:t>
            </a:r>
          </a:p>
          <a:p>
            <a:r>
              <a:rPr lang="en-US" dirty="0"/>
              <a:t>Third-step reviews are done by an independent Eligibility Review Committee of licensed practitioners not involved in the first- and second-step reviews. The committee reviews the eligibility request and provides recommendations to the second step review coordinator. The third-step recommendations are considered by the OPWDD Regional Office director (or designee) and the person is informed of the results, including any changes in the determination. Third-step reviews are completed before the Fair Hearing date.</a:t>
            </a:r>
          </a:p>
          <a:p>
            <a:endParaRPr lang="en-US" dirty="0"/>
          </a:p>
        </p:txBody>
      </p:sp>
    </p:spTree>
    <p:extLst>
      <p:ext uri="{BB962C8B-B14F-4D97-AF65-F5344CB8AC3E}">
        <p14:creationId xmlns:p14="http://schemas.microsoft.com/office/powerpoint/2010/main" val="196124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C9653-11CA-8EE1-FCA8-1DB1ED5B4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F3A18-18DB-DDBE-A0B9-DF698DB16034}"/>
              </a:ext>
            </a:extLst>
          </p:cNvPr>
          <p:cNvSpPr>
            <a:spLocks noGrp="1"/>
          </p:cNvSpPr>
          <p:nvPr>
            <p:ph type="title"/>
          </p:nvPr>
        </p:nvSpPr>
        <p:spPr/>
        <p:txBody>
          <a:bodyPr/>
          <a:lstStyle/>
          <a:p>
            <a:r>
              <a:rPr lang="en-US" b="1" dirty="0"/>
              <a:t>Obtaining OPWDD Services</a:t>
            </a:r>
            <a:br>
              <a:rPr lang="en-US" dirty="0"/>
            </a:br>
            <a:endParaRPr lang="en-US" dirty="0"/>
          </a:p>
        </p:txBody>
      </p:sp>
      <p:sp>
        <p:nvSpPr>
          <p:cNvPr id="3" name="Content Placeholder 2">
            <a:extLst>
              <a:ext uri="{FF2B5EF4-FFF2-40B4-BE49-F238E27FC236}">
                <a16:creationId xmlns:a16="http://schemas.microsoft.com/office/drawing/2014/main" id="{4573F783-EC89-D714-7A68-0114B42D81DF}"/>
              </a:ext>
            </a:extLst>
          </p:cNvPr>
          <p:cNvSpPr>
            <a:spLocks noGrp="1"/>
          </p:cNvSpPr>
          <p:nvPr>
            <p:ph idx="1"/>
          </p:nvPr>
        </p:nvSpPr>
        <p:spPr/>
        <p:txBody>
          <a:bodyPr>
            <a:normAutofit fontScale="55000" lnSpcReduction="20000"/>
          </a:bodyPr>
          <a:lstStyle/>
          <a:p>
            <a:r>
              <a:rPr lang="en-US" dirty="0"/>
              <a:t>The following information is needed to determine if a person is eligible for OPWDD services:  </a:t>
            </a:r>
          </a:p>
          <a:p>
            <a:r>
              <a:rPr lang="en-US" dirty="0"/>
              <a:t>A psychological report which includes an assessment of intellectual functioning (“IQ test”). This report should include all summary scores from the assessment (Full Scale, Index, Part and Subtest scores).</a:t>
            </a:r>
          </a:p>
          <a:p>
            <a:pPr lvl="1"/>
            <a:r>
              <a:rPr lang="en-US" dirty="0"/>
              <a:t>For people with </a:t>
            </a:r>
            <a:r>
              <a:rPr lang="en-US" b="1" dirty="0"/>
              <a:t>IQ scores above 60</a:t>
            </a:r>
            <a:r>
              <a:rPr lang="en-US" dirty="0"/>
              <a:t>, an interpretive report of a standardized assessment of adaptive behavior, including summary, composite, scale, and domain scores, is required.</a:t>
            </a:r>
          </a:p>
          <a:p>
            <a:pPr lvl="1"/>
            <a:r>
              <a:rPr lang="en-US" dirty="0"/>
              <a:t>For people with </a:t>
            </a:r>
            <a:r>
              <a:rPr lang="en-US" b="1" dirty="0"/>
              <a:t>IQ scores below 60</a:t>
            </a:r>
            <a:r>
              <a:rPr lang="en-US" dirty="0"/>
              <a:t>, an adaptive assessment may be based on an interpretive report using information gathered from interviews with caregivers, records review, and direct observations.</a:t>
            </a:r>
          </a:p>
          <a:p>
            <a:pPr lvl="1"/>
            <a:r>
              <a:rPr lang="en-US" dirty="0"/>
              <a:t>For </a:t>
            </a:r>
            <a:r>
              <a:rPr lang="en-US" b="1" dirty="0"/>
              <a:t>young children</a:t>
            </a:r>
            <a:r>
              <a:rPr lang="en-US" dirty="0"/>
              <a:t>, an Early Intervention Multidisciplinary Core Evaluation may be acceptable provided it includes standardized rest scores relevant to cognitive, language and communicative, adaptive, social and motor functioning.</a:t>
            </a:r>
          </a:p>
          <a:p>
            <a:r>
              <a:rPr lang="en-US" dirty="0"/>
              <a:t>For conditions other than intellectual disability, a medical or specialty report that includes health status and diagnostic findings to support the diagnosis. If available, a recent general medical report should be included in all eligibility requests.  </a:t>
            </a:r>
          </a:p>
          <a:p>
            <a:r>
              <a:rPr lang="en-US" dirty="0"/>
              <a:t>A social/developmental history, psychosocial report or other report that shows that the person became disabled before age 22. This is required for all eligibility requests.</a:t>
            </a:r>
          </a:p>
        </p:txBody>
      </p:sp>
    </p:spTree>
    <p:extLst>
      <p:ext uri="{BB962C8B-B14F-4D97-AF65-F5344CB8AC3E}">
        <p14:creationId xmlns:p14="http://schemas.microsoft.com/office/powerpoint/2010/main" val="117482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72421-EEEB-806F-28ED-5AFE63BA7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25FD5-646C-105E-3FA7-337B60E23155}"/>
              </a:ext>
            </a:extLst>
          </p:cNvPr>
          <p:cNvSpPr>
            <a:spLocks noGrp="1"/>
          </p:cNvSpPr>
          <p:nvPr>
            <p:ph type="title"/>
          </p:nvPr>
        </p:nvSpPr>
        <p:spPr/>
        <p:txBody>
          <a:bodyPr/>
          <a:lstStyle/>
          <a:p>
            <a:r>
              <a:rPr lang="en-US" b="1" dirty="0"/>
              <a:t>Obtaining Medicaid</a:t>
            </a:r>
            <a:endParaRPr lang="en-US" dirty="0"/>
          </a:p>
        </p:txBody>
      </p:sp>
      <p:sp>
        <p:nvSpPr>
          <p:cNvPr id="3" name="Content Placeholder 2">
            <a:extLst>
              <a:ext uri="{FF2B5EF4-FFF2-40B4-BE49-F238E27FC236}">
                <a16:creationId xmlns:a16="http://schemas.microsoft.com/office/drawing/2014/main" id="{A4331573-69F1-BAF2-F5DB-A78A6B8CDE4B}"/>
              </a:ext>
            </a:extLst>
          </p:cNvPr>
          <p:cNvSpPr>
            <a:spLocks noGrp="1"/>
          </p:cNvSpPr>
          <p:nvPr>
            <p:ph idx="1"/>
          </p:nvPr>
        </p:nvSpPr>
        <p:spPr/>
        <p:txBody>
          <a:bodyPr>
            <a:normAutofit fontScale="62500" lnSpcReduction="20000"/>
          </a:bodyPr>
          <a:lstStyle/>
          <a:p>
            <a:r>
              <a:rPr lang="en-US" dirty="0"/>
              <a:t>Most OPWDD services are funded through Medicaid. Therefore, in most cases, it is necessary that individuals seeking services from OPWDD enroll in Medicaid. You must be eligible for and enrolled in Medicaid to enroll in the OPWDD HCBS waiver, or Care Coordination programs. If you are not already enrolled in Medicaid, you can apply in a variety of ways: </a:t>
            </a:r>
          </a:p>
          <a:p>
            <a:r>
              <a:rPr lang="en-US" dirty="0"/>
              <a:t>• Directly to the Medicaid office in your county. </a:t>
            </a:r>
          </a:p>
          <a:p>
            <a:r>
              <a:rPr lang="en-US" dirty="0"/>
              <a:t>• Adults can apply through New York State of Health by calling 1-855-355-5777 </a:t>
            </a:r>
          </a:p>
          <a:p>
            <a:r>
              <a:rPr lang="en-US" dirty="0"/>
              <a:t>• If you currently work with a community services agency, staff at that agency may be able to help you with the Medicaid application process. The agency can help you complete the Medicaid application and explain what documents will be needed. </a:t>
            </a:r>
          </a:p>
          <a:p>
            <a:r>
              <a:rPr lang="en-US" dirty="0"/>
              <a:t>• OPWDD’s Front Door will refer you to a Care Coordination Organization that will assist you with the Medicaid enrollment process. * Please note Front Door Module trainings are no longer required.</a:t>
            </a:r>
          </a:p>
          <a:p>
            <a:r>
              <a:rPr lang="en-US" dirty="0"/>
              <a:t>• You can also get help with completing the Medicaid Application by calling 1-800-541-2831.</a:t>
            </a:r>
          </a:p>
        </p:txBody>
      </p:sp>
    </p:spTree>
    <p:extLst>
      <p:ext uri="{BB962C8B-B14F-4D97-AF65-F5344CB8AC3E}">
        <p14:creationId xmlns:p14="http://schemas.microsoft.com/office/powerpoint/2010/main" val="284744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AAEF-4C75-CCE8-1F45-44FEA675575B}"/>
              </a:ext>
            </a:extLst>
          </p:cNvPr>
          <p:cNvSpPr>
            <a:spLocks noGrp="1"/>
          </p:cNvSpPr>
          <p:nvPr>
            <p:ph type="title"/>
          </p:nvPr>
        </p:nvSpPr>
        <p:spPr/>
        <p:txBody>
          <a:bodyPr/>
          <a:lstStyle/>
          <a:p>
            <a:r>
              <a:rPr lang="en-US" dirty="0"/>
              <a:t>Transition Options:</a:t>
            </a:r>
          </a:p>
        </p:txBody>
      </p:sp>
      <p:sp>
        <p:nvSpPr>
          <p:cNvPr id="3" name="Content Placeholder 2">
            <a:extLst>
              <a:ext uri="{FF2B5EF4-FFF2-40B4-BE49-F238E27FC236}">
                <a16:creationId xmlns:a16="http://schemas.microsoft.com/office/drawing/2014/main" id="{22B58086-D027-5026-E328-15F14284A02E}"/>
              </a:ext>
            </a:extLst>
          </p:cNvPr>
          <p:cNvSpPr>
            <a:spLocks noGrp="1"/>
          </p:cNvSpPr>
          <p:nvPr>
            <p:ph idx="1"/>
          </p:nvPr>
        </p:nvSpPr>
        <p:spPr/>
        <p:txBody>
          <a:bodyPr/>
          <a:lstStyle/>
          <a:p>
            <a:pPr marL="457200" indent="-457200">
              <a:buFont typeface="+mj-lt"/>
              <a:buAutoNum type="arabicPeriod"/>
            </a:pPr>
            <a:r>
              <a:rPr lang="en-US" dirty="0"/>
              <a:t>Skills &amp; Achievement Commencement Credential (SKILLS) / Higher Need Students</a:t>
            </a:r>
          </a:p>
          <a:p>
            <a:pPr marL="457200" indent="-457200">
              <a:buFont typeface="+mj-lt"/>
              <a:buAutoNum type="arabicPeriod"/>
            </a:pPr>
            <a:r>
              <a:rPr lang="en-US" dirty="0"/>
              <a:t>Career Development and Occupational Studies (CDOS)</a:t>
            </a:r>
          </a:p>
          <a:p>
            <a:pPr marL="457200" indent="-457200">
              <a:buFont typeface="+mj-lt"/>
              <a:buAutoNum type="arabicPeriod"/>
            </a:pPr>
            <a:r>
              <a:rPr lang="en-US" dirty="0"/>
              <a:t>College-Bound Students</a:t>
            </a:r>
          </a:p>
        </p:txBody>
      </p:sp>
    </p:spTree>
    <p:extLst>
      <p:ext uri="{BB962C8B-B14F-4D97-AF65-F5344CB8AC3E}">
        <p14:creationId xmlns:p14="http://schemas.microsoft.com/office/powerpoint/2010/main" val="415609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5D35-1483-B8DC-0E21-017678769978}"/>
              </a:ext>
            </a:extLst>
          </p:cNvPr>
          <p:cNvSpPr>
            <a:spLocks noGrp="1"/>
          </p:cNvSpPr>
          <p:nvPr>
            <p:ph type="title"/>
          </p:nvPr>
        </p:nvSpPr>
        <p:spPr/>
        <p:txBody>
          <a:bodyPr>
            <a:normAutofit fontScale="90000"/>
          </a:bodyPr>
          <a:lstStyle/>
          <a:p>
            <a:r>
              <a:rPr lang="en-US" dirty="0"/>
              <a:t>Skills &amp; Achievement Commencement Credential (SKILLS)</a:t>
            </a:r>
            <a:br>
              <a:rPr lang="en-US" dirty="0"/>
            </a:br>
            <a:endParaRPr lang="en-US" dirty="0"/>
          </a:p>
        </p:txBody>
      </p:sp>
      <p:sp>
        <p:nvSpPr>
          <p:cNvPr id="3" name="Content Placeholder 2">
            <a:extLst>
              <a:ext uri="{FF2B5EF4-FFF2-40B4-BE49-F238E27FC236}">
                <a16:creationId xmlns:a16="http://schemas.microsoft.com/office/drawing/2014/main" id="{8B32E922-967A-C6E9-7D58-A8D01CF0623E}"/>
              </a:ext>
            </a:extLst>
          </p:cNvPr>
          <p:cNvSpPr>
            <a:spLocks noGrp="1"/>
          </p:cNvSpPr>
          <p:nvPr>
            <p:ph idx="1"/>
          </p:nvPr>
        </p:nvSpPr>
        <p:spPr/>
        <p:txBody>
          <a:bodyPr>
            <a:normAutofit/>
          </a:bodyPr>
          <a:lstStyle/>
          <a:p>
            <a:r>
              <a:rPr lang="en-US" dirty="0"/>
              <a:t>Ages 12 and up: Contact the Front Door and Register with OPWDD.</a:t>
            </a:r>
          </a:p>
          <a:p>
            <a:pPr lvl="1"/>
            <a:r>
              <a:rPr lang="en-US" dirty="0"/>
              <a:t>Requirements for OPWDD (Office of People with Developmental Disabilities) are that the student must have an IQ below 60 and/or a substantial limitation in functional skills (below 70 on Vineland II). The Front Door will assist in the eligibility process and refer you to a CCO </a:t>
            </a:r>
          </a:p>
          <a:p>
            <a:pPr lvl="1"/>
            <a:r>
              <a:rPr lang="en-US" dirty="0"/>
              <a:t>**Front Door Hotline: 1-866-946-9733 or call the OPWDD Regional Office for your county of residence**</a:t>
            </a:r>
          </a:p>
        </p:txBody>
      </p:sp>
    </p:spTree>
    <p:extLst>
      <p:ext uri="{BB962C8B-B14F-4D97-AF65-F5344CB8AC3E}">
        <p14:creationId xmlns:p14="http://schemas.microsoft.com/office/powerpoint/2010/main" val="308959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859F-FB77-5120-08A4-83FF918E0F70}"/>
              </a:ext>
            </a:extLst>
          </p:cNvPr>
          <p:cNvSpPr>
            <a:spLocks noGrp="1"/>
          </p:cNvSpPr>
          <p:nvPr>
            <p:ph type="title"/>
          </p:nvPr>
        </p:nvSpPr>
        <p:spPr/>
        <p:txBody>
          <a:bodyPr>
            <a:normAutofit fontScale="90000"/>
          </a:bodyPr>
          <a:lstStyle/>
          <a:p>
            <a:r>
              <a:rPr lang="en-US" dirty="0"/>
              <a:t>Skills &amp; Achievement Commencement Credential (SKILLS)</a:t>
            </a:r>
            <a:br>
              <a:rPr lang="en-US" dirty="0"/>
            </a:br>
            <a:endParaRPr lang="en-US" dirty="0"/>
          </a:p>
        </p:txBody>
      </p:sp>
      <p:sp>
        <p:nvSpPr>
          <p:cNvPr id="3" name="Content Placeholder 2">
            <a:extLst>
              <a:ext uri="{FF2B5EF4-FFF2-40B4-BE49-F238E27FC236}">
                <a16:creationId xmlns:a16="http://schemas.microsoft.com/office/drawing/2014/main" id="{14695EA0-113F-4C07-B6E8-FDA85C18CE74}"/>
              </a:ext>
            </a:extLst>
          </p:cNvPr>
          <p:cNvSpPr>
            <a:spLocks noGrp="1"/>
          </p:cNvSpPr>
          <p:nvPr>
            <p:ph idx="1"/>
          </p:nvPr>
        </p:nvSpPr>
        <p:spPr/>
        <p:txBody>
          <a:bodyPr>
            <a:normAutofit/>
          </a:bodyPr>
          <a:lstStyle/>
          <a:p>
            <a:r>
              <a:rPr lang="en-US" dirty="0"/>
              <a:t>Ages 12 and up: Certified Care Coordination (CCO)</a:t>
            </a:r>
          </a:p>
          <a:p>
            <a:pPr lvl="1"/>
            <a:r>
              <a:rPr lang="en-US" dirty="0"/>
              <a:t>Enrolling in a CCO program provides families with a Care Coordinator who can assist persons with developmental disabilities in gaining access to necessary services and supports. You will need to choose between the more comprehensive Health Home Care Management and Basic HCBS Plan Support</a:t>
            </a:r>
          </a:p>
        </p:txBody>
      </p:sp>
    </p:spTree>
    <p:extLst>
      <p:ext uri="{BB962C8B-B14F-4D97-AF65-F5344CB8AC3E}">
        <p14:creationId xmlns:p14="http://schemas.microsoft.com/office/powerpoint/2010/main" val="2266995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133</TotalTime>
  <Words>1570</Words>
  <Application>Microsoft Office PowerPoint</Application>
  <PresentationFormat>Widescreen</PresentationFormat>
  <Paragraphs>85</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MS Shell Dlg 2</vt:lpstr>
      <vt:lpstr>Wingdings</vt:lpstr>
      <vt:lpstr>Wingdings 3</vt:lpstr>
      <vt:lpstr>Madison</vt:lpstr>
      <vt:lpstr>Acrobat Document</vt:lpstr>
      <vt:lpstr>Transitioning to Adult Services</vt:lpstr>
      <vt:lpstr>Planning for OPWDD Services </vt:lpstr>
      <vt:lpstr>PowerPoint Presentation</vt:lpstr>
      <vt:lpstr>Obtaining OPWDD Services </vt:lpstr>
      <vt:lpstr>Obtaining OPWDD Services </vt:lpstr>
      <vt:lpstr>Obtaining Medicaid</vt:lpstr>
      <vt:lpstr>Transition Options:</vt:lpstr>
      <vt:lpstr>Skills &amp; Achievement Commencement Credential (SKILLS) </vt:lpstr>
      <vt:lpstr>Skills &amp; Achievement Commencement Credential (SKILLS) </vt:lpstr>
      <vt:lpstr>Skills &amp; Achievement Commencement Credential (SKILLS) </vt:lpstr>
      <vt:lpstr>Skills &amp; Achievement Commencement Credential (SKILLS) </vt:lpstr>
      <vt:lpstr>Skills &amp; Achievement Commencement Credential (SKILLS) </vt:lpstr>
      <vt:lpstr>Career Development and Occupational Studies (CDOS) </vt:lpstr>
      <vt:lpstr>Career Development and Occupational Studies (CDOS) </vt:lpstr>
      <vt:lpstr>Career Development and Occupational Studies (CDOS) </vt:lpstr>
      <vt:lpstr>Career Development and Occupational Studies (CDOS) </vt:lpstr>
      <vt:lpstr>Career Development and Occupational Studies (CDOS) </vt:lpstr>
      <vt:lpstr>College-Bound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Nurse</dc:creator>
  <cp:lastModifiedBy>Nurse</cp:lastModifiedBy>
  <cp:revision>18</cp:revision>
  <dcterms:created xsi:type="dcterms:W3CDTF">2025-09-12T12:18:47Z</dcterms:created>
  <dcterms:modified xsi:type="dcterms:W3CDTF">2025-09-12T18:11:28Z</dcterms:modified>
</cp:coreProperties>
</file>