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roxima Nova"/>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11" Type="http://schemas.openxmlformats.org/officeDocument/2006/relationships/slide" Target="slides/slide6.xml"/><Relationship Id="rId22" Type="http://schemas.openxmlformats.org/officeDocument/2006/relationships/font" Target="fonts/ProximaNova-boldItalic.fntdata"/><Relationship Id="rId10" Type="http://schemas.openxmlformats.org/officeDocument/2006/relationships/slide" Target="slides/slide5.xml"/><Relationship Id="rId21" Type="http://schemas.openxmlformats.org/officeDocument/2006/relationships/font" Target="fonts/ProximaNova-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91d67394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91d67394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91d67394b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91d67394b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aeab3b9cc2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aeab3b9cc2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aeab3b9cc2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aeab3b9cc2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aeab3b9cc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aeab3b9cc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91d17e777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91d17e777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aeab3b9cc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aeab3b9cc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91d17e777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91d17e777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aeab3b9cc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aeab3b9cc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aeab3b9cc2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aeab3b9cc2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aeab3b9cc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aeab3b9cc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aeab3b9cc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aeab3b9cc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Communicating Internal Health Symptoms</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Steven Emerson, LCSW &amp; James Horan, BCBA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2"/>
          <p:cNvPicPr preferRelativeResize="0"/>
          <p:nvPr/>
        </p:nvPicPr>
        <p:blipFill>
          <a:blip r:embed="rId3">
            <a:alphaModFix/>
          </a:blip>
          <a:stretch>
            <a:fillRect/>
          </a:stretch>
        </p:blipFill>
        <p:spPr>
          <a:xfrm>
            <a:off x="1686038" y="71400"/>
            <a:ext cx="5771935" cy="4838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3"/>
          <p:cNvPicPr preferRelativeResize="0"/>
          <p:nvPr/>
        </p:nvPicPr>
        <p:blipFill>
          <a:blip r:embed="rId3">
            <a:alphaModFix/>
          </a:blip>
          <a:stretch>
            <a:fillRect/>
          </a:stretch>
        </p:blipFill>
        <p:spPr>
          <a:xfrm>
            <a:off x="762000" y="557213"/>
            <a:ext cx="7620000" cy="4029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125" name="Google Shape;12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https://reframingautism.org.au/interoception-knowing-yourself-inside-and-out/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Contact</a:t>
            </a:r>
            <a:endParaRPr/>
          </a:p>
        </p:txBody>
      </p:sp>
      <p:sp>
        <p:nvSpPr>
          <p:cNvPr id="131" name="Google Shape;131;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500"/>
              <a:t>James Horan, BCBA/LBA</a:t>
            </a:r>
            <a:endParaRPr b="1" sz="1500"/>
          </a:p>
          <a:p>
            <a:pPr indent="0" lvl="0" marL="0" rtl="0" algn="l">
              <a:spcBef>
                <a:spcPts val="1200"/>
              </a:spcBef>
              <a:spcAft>
                <a:spcPts val="0"/>
              </a:spcAft>
              <a:buNone/>
            </a:pPr>
            <a:r>
              <a:rPr lang="en" sz="1300"/>
              <a:t>Senior Teacher</a:t>
            </a:r>
            <a:endParaRPr sz="1300"/>
          </a:p>
          <a:p>
            <a:pPr indent="0" lvl="0" marL="0" rtl="0" algn="l">
              <a:spcBef>
                <a:spcPts val="1200"/>
              </a:spcBef>
              <a:spcAft>
                <a:spcPts val="0"/>
              </a:spcAft>
              <a:buNone/>
            </a:pPr>
            <a:r>
              <a:rPr lang="en" sz="1300"/>
              <a:t>jhoran@hawthornecountryday.org</a:t>
            </a:r>
            <a:endParaRPr sz="1300"/>
          </a:p>
          <a:p>
            <a:pPr indent="0" lvl="0" marL="0" rtl="0" algn="l">
              <a:spcBef>
                <a:spcPts val="1200"/>
              </a:spcBef>
              <a:spcAft>
                <a:spcPts val="0"/>
              </a:spcAft>
              <a:buNone/>
            </a:pPr>
            <a:r>
              <a:rPr lang="en" sz="1300"/>
              <a:t>(914) 592-8526, ext 2021</a:t>
            </a:r>
            <a:endParaRPr sz="1300"/>
          </a:p>
          <a:p>
            <a:pPr indent="0" lvl="0" marL="0" rtl="0" algn="l">
              <a:spcBef>
                <a:spcPts val="1200"/>
              </a:spcBef>
              <a:spcAft>
                <a:spcPts val="0"/>
              </a:spcAft>
              <a:buNone/>
            </a:pPr>
            <a:r>
              <a:rPr b="1" lang="en" sz="1500"/>
              <a:t>Steven </a:t>
            </a:r>
            <a:r>
              <a:rPr b="1" lang="en" sz="1500"/>
              <a:t>Emerson</a:t>
            </a:r>
            <a:r>
              <a:rPr b="1" lang="en" sz="1500"/>
              <a:t>, LCSW</a:t>
            </a:r>
            <a:endParaRPr b="1" sz="1500"/>
          </a:p>
          <a:p>
            <a:pPr indent="0" lvl="0" marL="0" rtl="0" algn="l">
              <a:spcBef>
                <a:spcPts val="1200"/>
              </a:spcBef>
              <a:spcAft>
                <a:spcPts val="0"/>
              </a:spcAft>
              <a:buNone/>
            </a:pPr>
            <a:r>
              <a:rPr lang="en" sz="1300"/>
              <a:t>Counselor</a:t>
            </a:r>
            <a:endParaRPr sz="1300"/>
          </a:p>
          <a:p>
            <a:pPr indent="0" lvl="0" marL="0" rtl="0" algn="l">
              <a:spcBef>
                <a:spcPts val="1200"/>
              </a:spcBef>
              <a:spcAft>
                <a:spcPts val="0"/>
              </a:spcAft>
              <a:buNone/>
            </a:pPr>
            <a:r>
              <a:rPr lang="en" sz="1300"/>
              <a:t>semerson@hawthornecountryday.org</a:t>
            </a:r>
            <a:endParaRPr sz="1300"/>
          </a:p>
          <a:p>
            <a:pPr indent="0" lvl="0" marL="0" rtl="0" algn="l">
              <a:spcBef>
                <a:spcPts val="1200"/>
              </a:spcBef>
              <a:spcAft>
                <a:spcPts val="1200"/>
              </a:spcAft>
              <a:buNone/>
            </a:pPr>
            <a:r>
              <a:rPr lang="en" sz="1300"/>
              <a:t>(914) 592-8526, ext 2036</a:t>
            </a: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800">
                <a:solidFill>
                  <a:schemeClr val="accent3"/>
                </a:solidFill>
              </a:rPr>
              <a:t>What is interoception?</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What is interoception?</a:t>
            </a:r>
            <a:endParaRPr/>
          </a:p>
          <a:p>
            <a:pPr indent="0" lvl="0" marL="0" rtl="0" algn="l">
              <a:spcBef>
                <a:spcPts val="1200"/>
              </a:spcBef>
              <a:spcAft>
                <a:spcPts val="0"/>
              </a:spcAft>
              <a:buNone/>
            </a:pPr>
            <a:r>
              <a:rPr lang="en"/>
              <a:t>Interoception is colloquially known as the eighth sense (Mahler, 2017), and is a lesser-known yet crucial sense that helps individuals perceive and interpret signals originating from within their own bodies – signals such as hunger pains, thirst, fatigue, nausea, tummy flutters, a racing heart, goosebumps, sexual arousal, muscle tension, toileting urges, and even pain.</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Our interoceptive awareness is mediated by a network of sensory receptors located in various organs, including the heart, lungs, stomach, bladder, eyes and skin. These receptors send signals to the insula in our brain about the state of our body’s internal environment. Our brain then uses the information about how our body feels as clues to our emotional state. Are we anxious, sick, tired or excited?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573638" y="322675"/>
            <a:ext cx="7996725" cy="4498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Interoception and Autism</a:t>
            </a:r>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Challenges in Identifying Basic Needs</a:t>
            </a:r>
            <a:endParaRPr/>
          </a:p>
          <a:p>
            <a:pPr indent="-342900" lvl="0" marL="457200" rtl="0" algn="l">
              <a:spcBef>
                <a:spcPts val="0"/>
              </a:spcBef>
              <a:spcAft>
                <a:spcPts val="0"/>
              </a:spcAft>
              <a:buSzPts val="1800"/>
              <a:buChar char="●"/>
            </a:pPr>
            <a:r>
              <a:rPr lang="en"/>
              <a:t>Emotional Regulation Difficulties</a:t>
            </a:r>
            <a:endParaRPr/>
          </a:p>
          <a:p>
            <a:pPr indent="-342900" lvl="0" marL="457200" rtl="0" algn="l">
              <a:spcBef>
                <a:spcPts val="0"/>
              </a:spcBef>
              <a:spcAft>
                <a:spcPts val="0"/>
              </a:spcAft>
              <a:buSzPts val="1800"/>
              <a:buChar char="●"/>
            </a:pPr>
            <a:r>
              <a:rPr lang="en"/>
              <a:t>Many Autistic individuals are also alexithymic. alexithymia is a condition in which a person has difficulty identifying and describing their emotions and is closely associated with interoception differences</a:t>
            </a:r>
            <a:endParaRPr/>
          </a:p>
          <a:p>
            <a:pPr indent="-342900" lvl="0" marL="457200" rtl="0" algn="l">
              <a:spcBef>
                <a:spcPts val="0"/>
              </a:spcBef>
              <a:spcAft>
                <a:spcPts val="0"/>
              </a:spcAft>
              <a:buSzPts val="1800"/>
              <a:buChar char="●"/>
            </a:pPr>
            <a:r>
              <a:rPr lang="en"/>
              <a:t>Heightened or Diminished Experiences of Pain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Strategies for Support</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Engaging in Interoceptive Awareness Training</a:t>
            </a:r>
            <a:endParaRPr/>
          </a:p>
          <a:p>
            <a:pPr indent="-342900" lvl="0" marL="457200" rtl="0" algn="l">
              <a:spcBef>
                <a:spcPts val="0"/>
              </a:spcBef>
              <a:spcAft>
                <a:spcPts val="0"/>
              </a:spcAft>
              <a:buSzPts val="1800"/>
              <a:buChar char="●"/>
            </a:pPr>
            <a:r>
              <a:rPr lang="en"/>
              <a:t>Involving Visual Supports and Communication Tools</a:t>
            </a:r>
            <a:endParaRPr/>
          </a:p>
          <a:p>
            <a:pPr indent="-342900" lvl="0" marL="457200" rtl="0" algn="l">
              <a:spcBef>
                <a:spcPts val="0"/>
              </a:spcBef>
              <a:spcAft>
                <a:spcPts val="0"/>
              </a:spcAft>
              <a:buSzPts val="1800"/>
              <a:buChar char="●"/>
            </a:pPr>
            <a:r>
              <a:rPr lang="en"/>
              <a:t>Providing Consistent Routines</a:t>
            </a:r>
            <a:endParaRPr/>
          </a:p>
          <a:p>
            <a:pPr indent="-342900" lvl="0" marL="457200" rtl="0" algn="l">
              <a:spcBef>
                <a:spcPts val="0"/>
              </a:spcBef>
              <a:spcAft>
                <a:spcPts val="0"/>
              </a:spcAft>
              <a:buSzPts val="1800"/>
              <a:buChar char="●"/>
            </a:pPr>
            <a:r>
              <a:rPr lang="en"/>
              <a:t>Modifying our Environment</a:t>
            </a:r>
            <a:endParaRPr/>
          </a:p>
          <a:p>
            <a:pPr indent="-342900" lvl="0" marL="457200" rtl="0" algn="l">
              <a:spcBef>
                <a:spcPts val="0"/>
              </a:spcBef>
              <a:spcAft>
                <a:spcPts val="0"/>
              </a:spcAft>
              <a:buSzPts val="1800"/>
              <a:buChar char="●"/>
            </a:pPr>
            <a:r>
              <a:rPr lang="en"/>
              <a:t>Making Space for Stimming</a:t>
            </a:r>
            <a:endParaRPr/>
          </a:p>
          <a:p>
            <a:pPr indent="-342900" lvl="0" marL="457200" rtl="0" algn="l">
              <a:spcBef>
                <a:spcPts val="0"/>
              </a:spcBef>
              <a:spcAft>
                <a:spcPts val="0"/>
              </a:spcAft>
              <a:buSzPts val="1800"/>
              <a:buChar char="●"/>
            </a:pPr>
            <a:r>
              <a:rPr lang="en"/>
              <a:t>Offering Understanding and Validation</a:t>
            </a:r>
            <a:endParaRPr/>
          </a:p>
          <a:p>
            <a:pPr indent="-342900" lvl="0" marL="457200" rtl="0" algn="l">
              <a:spcBef>
                <a:spcPts val="0"/>
              </a:spcBef>
              <a:spcAft>
                <a:spcPts val="0"/>
              </a:spcAft>
              <a:buSzPts val="1800"/>
              <a:buChar char="●"/>
            </a:pPr>
            <a:r>
              <a:rPr lang="en"/>
              <a:t>Using the Correct Language for the Body</a:t>
            </a:r>
            <a:endParaRPr/>
          </a:p>
          <a:p>
            <a:pPr indent="-342900" lvl="0" marL="457200" rtl="0" algn="l">
              <a:spcBef>
                <a:spcPts val="0"/>
              </a:spcBef>
              <a:spcAft>
                <a:spcPts val="0"/>
              </a:spcAft>
              <a:buSzPts val="1800"/>
              <a:buChar char="●"/>
            </a:pPr>
            <a:r>
              <a:rPr lang="en"/>
              <a:t>Recognition Vs. Communication</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Hyper-Awareness Vs. Hypo-Awareness</a:t>
            </a:r>
            <a:endParaRPr/>
          </a:p>
        </p:txBody>
      </p:sp>
      <p:pic>
        <p:nvPicPr>
          <p:cNvPr id="89" name="Google Shape;89;p18"/>
          <p:cNvPicPr preferRelativeResize="0"/>
          <p:nvPr/>
        </p:nvPicPr>
        <p:blipFill>
          <a:blip r:embed="rId3">
            <a:alphaModFix/>
          </a:blip>
          <a:stretch>
            <a:fillRect/>
          </a:stretch>
        </p:blipFill>
        <p:spPr>
          <a:xfrm>
            <a:off x="983883" y="1589629"/>
            <a:ext cx="7176225" cy="2092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Understanding Medication and Diet Restrictions</a:t>
            </a:r>
            <a:endParaRPr/>
          </a:p>
        </p:txBody>
      </p:sp>
      <p:sp>
        <p:nvSpPr>
          <p:cNvPr id="95" name="Google Shape;95;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Side Effects</a:t>
            </a:r>
            <a:endParaRPr/>
          </a:p>
          <a:p>
            <a:pPr indent="0" lvl="0" marL="0" rtl="0" algn="l">
              <a:spcBef>
                <a:spcPts val="1200"/>
              </a:spcBef>
              <a:spcAft>
                <a:spcPts val="0"/>
              </a:spcAft>
              <a:buNone/>
            </a:pPr>
            <a:r>
              <a:rPr lang="en"/>
              <a:t>Staying connected with child’s </a:t>
            </a:r>
            <a:r>
              <a:rPr lang="en"/>
              <a:t>doctor</a:t>
            </a:r>
            <a:endParaRPr/>
          </a:p>
          <a:p>
            <a:pPr indent="0" lvl="0" marL="0" rtl="0" algn="l">
              <a:spcBef>
                <a:spcPts val="1200"/>
              </a:spcBef>
              <a:spcAft>
                <a:spcPts val="0"/>
              </a:spcAft>
              <a:buNone/>
            </a:pPr>
            <a:r>
              <a:rPr lang="en"/>
              <a:t>Journal/log patterns and changes at home/school</a:t>
            </a:r>
            <a:endParaRPr/>
          </a:p>
          <a:p>
            <a:pPr indent="0" lvl="0" marL="0" rtl="0" algn="l">
              <a:spcBef>
                <a:spcPts val="1200"/>
              </a:spcBef>
              <a:spcAft>
                <a:spcPts val="0"/>
              </a:spcAft>
              <a:buNone/>
            </a:pPr>
            <a:r>
              <a:rPr lang="en"/>
              <a:t>Include bathroom usage, appetite, sleep, and other important daily functions.</a:t>
            </a:r>
            <a:endParaRPr/>
          </a:p>
          <a:p>
            <a:pPr indent="0" lvl="0" marL="0" rtl="0" algn="l">
              <a:spcBef>
                <a:spcPts val="1200"/>
              </a:spcBef>
              <a:spcAft>
                <a:spcPts val="1200"/>
              </a:spcAft>
              <a:buNone/>
            </a:pPr>
            <a:r>
              <a:rPr lang="en"/>
              <a:t>Consider discussing supplements with doctor when diet restrictions are a concern.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Tools for Communicating</a:t>
            </a:r>
            <a:endParaRPr/>
          </a:p>
        </p:txBody>
      </p:sp>
      <p:sp>
        <p:nvSpPr>
          <p:cNvPr id="101" name="Google Shape;10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SzPts val="1800"/>
              <a:buChar char="●"/>
            </a:pPr>
            <a:r>
              <a:rPr lang="en">
                <a:solidFill>
                  <a:schemeClr val="dk1"/>
                </a:solidFill>
              </a:rPr>
              <a:t>Augmentative and Alternative Communication (AAC)</a:t>
            </a:r>
            <a:endParaRPr>
              <a:solidFill>
                <a:schemeClr val="dk1"/>
              </a:solidFill>
            </a:endParaRPr>
          </a:p>
          <a:p>
            <a:pPr indent="-342900" lvl="0" marL="457200" rtl="0" algn="l">
              <a:lnSpc>
                <a:spcPct val="100000"/>
              </a:lnSpc>
              <a:spcBef>
                <a:spcPts val="0"/>
              </a:spcBef>
              <a:spcAft>
                <a:spcPts val="0"/>
              </a:spcAft>
              <a:buSzPts val="1800"/>
              <a:buChar char="●"/>
            </a:pPr>
            <a:r>
              <a:rPr lang="en">
                <a:solidFill>
                  <a:schemeClr val="dk1"/>
                </a:solidFill>
              </a:rPr>
              <a:t>Visual Aide</a:t>
            </a:r>
            <a:endParaRPr>
              <a:solidFill>
                <a:schemeClr val="dk1"/>
              </a:solidFill>
            </a:endParaRPr>
          </a:p>
          <a:p>
            <a:pPr indent="-317500" lvl="1" marL="914400" rtl="0" algn="l">
              <a:spcBef>
                <a:spcPts val="0"/>
              </a:spcBef>
              <a:spcAft>
                <a:spcPts val="0"/>
              </a:spcAft>
              <a:buClr>
                <a:schemeClr val="dk1"/>
              </a:buClr>
              <a:buSzPts val="1400"/>
              <a:buChar char="○"/>
            </a:pPr>
            <a:r>
              <a:rPr lang="en" sz="1800"/>
              <a:t>Pain Charts</a:t>
            </a:r>
            <a:endParaRPr sz="1800"/>
          </a:p>
          <a:p>
            <a:pPr indent="-317500" lvl="1" marL="914400" rtl="0" algn="l">
              <a:spcBef>
                <a:spcPts val="0"/>
              </a:spcBef>
              <a:spcAft>
                <a:spcPts val="0"/>
              </a:spcAft>
              <a:buClr>
                <a:schemeClr val="dk1"/>
              </a:buClr>
              <a:buSzPts val="1400"/>
              <a:buChar char="○"/>
            </a:pPr>
            <a:r>
              <a:rPr lang="en" sz="1800"/>
              <a:t>Body Chart w/ labels</a:t>
            </a:r>
            <a:endParaRPr sz="1800"/>
          </a:p>
          <a:p>
            <a:pPr indent="-317500" lvl="1" marL="914400" rtl="0" algn="l">
              <a:spcBef>
                <a:spcPts val="0"/>
              </a:spcBef>
              <a:spcAft>
                <a:spcPts val="0"/>
              </a:spcAft>
              <a:buClr>
                <a:schemeClr val="dk1"/>
              </a:buClr>
              <a:buSzPts val="1400"/>
              <a:buChar char="○"/>
            </a:pPr>
            <a:r>
              <a:rPr lang="en" sz="1800"/>
              <a:t>Physical/Printed Picture Exchanges</a:t>
            </a:r>
            <a:endParaRPr sz="1800"/>
          </a:p>
          <a:p>
            <a:pPr indent="-317500" lvl="1" marL="914400" rtl="0" algn="l">
              <a:spcBef>
                <a:spcPts val="0"/>
              </a:spcBef>
              <a:spcAft>
                <a:spcPts val="0"/>
              </a:spcAft>
              <a:buClr>
                <a:schemeClr val="dk1"/>
              </a:buClr>
              <a:buSzPts val="1400"/>
              <a:buChar char="○"/>
            </a:pPr>
            <a:r>
              <a:rPr lang="en" sz="1800"/>
              <a:t>Sign Language</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Examples:</a:t>
            </a:r>
            <a:endParaRPr/>
          </a:p>
        </p:txBody>
      </p:sp>
      <p:sp>
        <p:nvSpPr>
          <p:cNvPr id="107" name="Google Shape;10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8" name="Google Shape;108;p21"/>
          <p:cNvPicPr preferRelativeResize="0"/>
          <p:nvPr/>
        </p:nvPicPr>
        <p:blipFill>
          <a:blip r:embed="rId3">
            <a:alphaModFix/>
          </a:blip>
          <a:stretch>
            <a:fillRect/>
          </a:stretch>
        </p:blipFill>
        <p:spPr>
          <a:xfrm>
            <a:off x="311700" y="1152475"/>
            <a:ext cx="4318350" cy="3343025"/>
          </a:xfrm>
          <a:prstGeom prst="rect">
            <a:avLst/>
          </a:prstGeom>
          <a:noFill/>
          <a:ln>
            <a:noFill/>
          </a:ln>
        </p:spPr>
      </p:pic>
      <p:pic>
        <p:nvPicPr>
          <p:cNvPr id="109" name="Google Shape;109;p21"/>
          <p:cNvPicPr preferRelativeResize="0"/>
          <p:nvPr/>
        </p:nvPicPr>
        <p:blipFill>
          <a:blip r:embed="rId4">
            <a:alphaModFix/>
          </a:blip>
          <a:stretch>
            <a:fillRect/>
          </a:stretch>
        </p:blipFill>
        <p:spPr>
          <a:xfrm>
            <a:off x="4572000" y="1192975"/>
            <a:ext cx="4274049" cy="3250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