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y="6858000" cx="12192000"/>
  <p:notesSz cx="6858000" cy="9144000"/>
  <p:embeddedFontLst>
    <p:embeddedFont>
      <p:font typeface="Libre Franklin"/>
      <p:regular r:id="rId33"/>
      <p:bold r:id="rId34"/>
      <p:italic r:id="rId35"/>
      <p:boldItalic r:id="rId36"/>
    </p:embeddedFont>
    <p:embeddedFont>
      <p:font typeface="Franklin Gothic"/>
      <p:bold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8" roundtripDataSignature="AMtx7mgGbJRZh4+ixz8kUItSXWcawKF7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font" Target="fonts/LibreFranklin-regular.fntdata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font" Target="fonts/LibreFranklin-italic.fntdata"/><Relationship Id="rId12" Type="http://schemas.openxmlformats.org/officeDocument/2006/relationships/slide" Target="slides/slide8.xml"/><Relationship Id="rId34" Type="http://schemas.openxmlformats.org/officeDocument/2006/relationships/font" Target="fonts/LibreFranklin-bold.fntdata"/><Relationship Id="rId15" Type="http://schemas.openxmlformats.org/officeDocument/2006/relationships/slide" Target="slides/slide11.xml"/><Relationship Id="rId37" Type="http://schemas.openxmlformats.org/officeDocument/2006/relationships/font" Target="fonts/FranklinGothic-bold.fntdata"/><Relationship Id="rId14" Type="http://schemas.openxmlformats.org/officeDocument/2006/relationships/slide" Target="slides/slide10.xml"/><Relationship Id="rId36" Type="http://schemas.openxmlformats.org/officeDocument/2006/relationships/font" Target="fonts/LibreFranklin-boldItalic.fntdata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38" Type="http://customschemas.google.com/relationships/presentationmetadata" Target="metadata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9" name="Google Shape;129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86a35d3454_0_4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86a35d3454_0_4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g386a35d3454_0_4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86a35d3454_0_5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86a35d3454_0_5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386a35d3454_0_5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86a35d3454_0_8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86a35d3454_0_8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386a35d3454_0_8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86a35d3454_0_8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86a35d3454_0_8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386a35d3454_0_8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86a35d3454_0_9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86a35d3454_0_9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g386a35d3454_0_9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86a35d3454_0_10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86a35d3454_0_10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386a35d3454_0_10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86a35d3454_0_1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86a35d3454_0_10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g386a35d3454_0_10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86a35d3454_0_1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86a35d3454_0_1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g386a35d3454_0_1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86a35d3454_0_1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86a35d3454_0_1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g386a35d3454_0_12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86a35d3454_0_1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86a35d3454_0_1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g386a35d3454_0_12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86a35d3454_0_1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86a35d3454_0_13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g386a35d3454_0_13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86a35d3454_0_1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86a35d3454_0_1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386a35d3454_0_13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86a35d3454_0_1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86a35d3454_0_14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386a35d3454_0_14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86a35d3454_0_1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86a35d3454_0_15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g386a35d3454_0_15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86a35d3454_0_1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86a35d3454_0_1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86a35d3454_0_1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86a35d3454_0_1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86a35d3454_0_1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g386a35d3454_0_17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86a35d3454_0_17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86a35d3454_0_17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g386a35d3454_0_17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86a35d3454_0_18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86a35d3454_0_18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g386a35d3454_0_18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9" name="Google Shape;329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86a35d3454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386a35d3454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g386a35d3454_0_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86a35d3454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g386a35d3454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g386a35d3454_0_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86a35d3454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86a35d3454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86a35d3454_0_2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86a35d3454_0_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86a35d3454_0_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86a35d3454_0_2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86a35d3454_0_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86a35d3454_0_3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386a35d3454_0_3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86a35d3454_0_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86a35d3454_0_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386a35d3454_0_4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">
  <p:cSld name="Title 1"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7"/>
          <p:cNvSpPr txBox="1"/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b="1" i="0" sz="60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6" name="Google Shape;16;p17"/>
          <p:cNvGrpSpPr/>
          <p:nvPr/>
        </p:nvGrpSpPr>
        <p:grpSpPr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7" name="Google Shape;17;p17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8" name="Google Shape;18;p17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" name="Google Shape;19;p17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cxnSp>
        <p:nvCxnSpPr>
          <p:cNvPr id="20" name="Google Shape;20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Table">
  <p:cSld name="Title Content and Table"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25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99" name="Google Shape;99;p25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0" name="Google Shape;100;p25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1" name="Google Shape;101;p25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02" name="Google Shape;102;p25"/>
          <p:cNvSpPr txBox="1"/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03" name="Google Shape;103;p25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4" name="Google Shape;104;p25"/>
          <p:cNvSpPr txBox="1"/>
          <p:nvPr>
            <p:ph idx="1" type="body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2743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2" type="body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25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2">
  <p:cSld name="Table 2"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7"/>
          <p:cNvSpPr txBox="1"/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7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27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12" name="Google Shape;112;p27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2">
  <p:cSld name="Title 2"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8"/>
          <p:cNvSpPr txBox="1"/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b="1" i="0" sz="60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8"/>
          <p:cNvSpPr/>
          <p:nvPr>
            <p:ph idx="2" type="pic"/>
          </p:nvPr>
        </p:nvSpPr>
        <p:spPr>
          <a:xfrm>
            <a:off x="0" y="-11113"/>
            <a:ext cx="5791200" cy="6880226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28"/>
          <p:cNvSpPr txBox="1"/>
          <p:nvPr>
            <p:ph idx="1" type="body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  <a:defRPr b="1" i="0" sz="24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17" name="Google Shape;117;p28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3">
  <p:cSld name="Title 3"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9"/>
          <p:cNvSpPr txBox="1"/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b="1" i="0" sz="60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20" name="Google Shape;120;p29"/>
          <p:cNvGrpSpPr/>
          <p:nvPr/>
        </p:nvGrpSpPr>
        <p:grpSpPr>
          <a:xfrm rot="10800000">
            <a:off x="6092752" y="0"/>
            <a:ext cx="6099248" cy="6099248"/>
            <a:chOff x="0" y="12289"/>
            <a:chExt cx="3550" cy="3551"/>
          </a:xfrm>
        </p:grpSpPr>
        <p:sp>
          <p:nvSpPr>
            <p:cNvPr id="121" name="Google Shape;121;p29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2" name="Google Shape;122;p29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3" name="Google Shape;123;p29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24" name="Google Shape;124;p29"/>
          <p:cNvSpPr txBox="1"/>
          <p:nvPr>
            <p:ph idx="1" type="body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  <a:defRPr b="1" i="0" sz="24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25" name="Google Shape;125;p29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1">
  <p:cSld name="Agenda 1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p18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3" name="Google Shape;23;p18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" name="Google Shape;24;p18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5" name="Google Shape;25;p18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" name="Google Shape;26;p18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" name="Google Shape;27;p18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8" name="Google Shape;28;p18"/>
          <p:cNvSpPr txBox="1"/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body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rmAutofit/>
          </a:bodyPr>
          <a:lstStyle>
            <a:lvl1pPr indent="-381000" lvl="0" marL="4572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rgbClr val="5D7C3F"/>
              </a:buClr>
              <a:buSzPts val="2400"/>
              <a:buFont typeface="Arial"/>
              <a:buChar char="•"/>
              <a:defRPr b="1" i="0" sz="24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8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32" name="Google Shape;32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 2">
  <p:cSld name="Summary 2"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35" name="Google Shape;35;p20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36" name="Google Shape;36;p20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" name="Google Shape;37;p20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8" name="Google Shape;38;p20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9" name="Google Shape;39;p20"/>
          <p:cNvSpPr txBox="1"/>
          <p:nvPr>
            <p:ph type="title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3657600" y="2282008"/>
            <a:ext cx="7810500" cy="36993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">
  <p:cSld name="Section Title">
    <p:bg>
      <p:bgPr>
        <a:solidFill>
          <a:schemeClr val="accent3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/>
          <p:nvPr>
            <p:ph idx="2" type="pic"/>
          </p:nvPr>
        </p:nvSpPr>
        <p:spPr>
          <a:xfrm>
            <a:off x="0" y="0"/>
            <a:ext cx="12192000" cy="6880543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19"/>
          <p:cNvSpPr txBox="1"/>
          <p:nvPr>
            <p:ph type="title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Franklin Gothic"/>
              <a:buNone/>
              <a:defRPr b="1" i="0" sz="60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/>
          <p:nvPr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7104">
          <p15:clr>
            <a:srgbClr val="FBAE40"/>
          </p15:clr>
        </p15:guide>
        <p15:guide id="2" pos="4344">
          <p15:clr>
            <a:srgbClr val="FBAE40"/>
          </p15:clr>
        </p15:guide>
        <p15:guide id="3" pos="4560">
          <p15:clr>
            <a:srgbClr val="FBAE40"/>
          </p15:clr>
        </p15:guide>
        <p15:guide id="4" orient="horz" pos="18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Title">
    <p:bg>
      <p:bgPr>
        <a:solidFill>
          <a:schemeClr val="lt1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/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b="1" i="0" sz="60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9" name="Google Shape;49;p21"/>
          <p:cNvGrpSpPr/>
          <p:nvPr/>
        </p:nvGrpSpPr>
        <p:grpSpPr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50" name="Google Shape;50;p21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" name="Google Shape;51;p21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" name="Google Shape;52;p21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cxnSp>
        <p:nvCxnSpPr>
          <p:cNvPr id="53" name="Google Shape;53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4" name="Google Shape;54;p21"/>
          <p:cNvSpPr txBox="1"/>
          <p:nvPr>
            <p:ph idx="1" type="body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  <a:defRPr b="1" i="0" sz="24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ntent 2">
  <p:cSld name="Title and Two Content 2"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22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57" name="Google Shape;57;p22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" name="Google Shape;58;p22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22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60" name="Google Shape;60;p22"/>
          <p:cNvSpPr txBox="1"/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" type="body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22"/>
          <p:cNvSpPr txBox="1"/>
          <p:nvPr>
            <p:ph idx="2" type="body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4" name="Google Shape;64;p22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65" name="Google Shape;65;p22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">
  <p:cSld name="Title and Content ">
    <p:bg>
      <p:bgPr>
        <a:solidFill>
          <a:schemeClr val="lt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23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68" name="Google Shape;68;p23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9" name="Google Shape;69;p23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0" name="Google Shape;70;p23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1" name="Google Shape;71;p23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" name="Google Shape;72;p23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73" name="Google Shape;73;p23"/>
          <p:cNvSpPr txBox="1"/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74" name="Google Shape;74;p23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5" name="Google Shape;75;p23"/>
          <p:cNvSpPr txBox="1"/>
          <p:nvPr>
            <p:ph idx="1" type="body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2743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Franklin Gothic"/>
              <a:buAutoNum type="arabicPeriod"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Franklin Gothic"/>
              <a:buAutoNum type="alphaLcPeriod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Franklin Gothic"/>
              <a:buAutoNum type="arabicParenR"/>
              <a:defRPr sz="20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Franklin Gothic"/>
              <a:buNone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Franklin Gothic"/>
              <a:buAutoNum type="arabicPeriod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2" type="body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23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ntent">
  <p:cSld name="Title and Two Content"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26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81" name="Google Shape;81;p26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" name="Google Shape;82;p26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3" name="Google Shape;83;p26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84" name="Google Shape;84;p26"/>
          <p:cNvSpPr txBox="1"/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85" name="Google Shape;85;p26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6" name="Google Shape;86;p26"/>
          <p:cNvSpPr txBox="1"/>
          <p:nvPr>
            <p:ph idx="1" type="body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6"/>
          <p:cNvSpPr txBox="1"/>
          <p:nvPr>
            <p:ph idx="2" type="body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6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Picture">
  <p:cSld name="Title Content and Picture"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4"/>
          <p:cNvSpPr txBox="1"/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idx="1" type="body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355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55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55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93" name="Google Shape;93;p24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4" name="Google Shape;94;p24"/>
          <p:cNvSpPr/>
          <p:nvPr>
            <p:ph idx="2" type="pic"/>
          </p:nvPr>
        </p:nvSpPr>
        <p:spPr>
          <a:xfrm>
            <a:off x="6096000" y="0"/>
            <a:ext cx="6118225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24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" name="Google Shape;96;p24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idx="1" type="body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 u="none" cap="none" strike="noStrik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2" type="sldNum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"/>
          <p:cNvSpPr txBox="1"/>
          <p:nvPr>
            <p:ph type="ctrTitle"/>
          </p:nvPr>
        </p:nvSpPr>
        <p:spPr>
          <a:xfrm>
            <a:off x="3245007" y="602167"/>
            <a:ext cx="8127552" cy="282683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anklin Gothic"/>
              <a:buNone/>
            </a:pPr>
            <a:r>
              <a:rPr lang="en-US" sz="4800"/>
              <a:t>Please turn off camera and </a:t>
            </a:r>
            <a:br>
              <a:rPr lang="en-US" sz="4800"/>
            </a:br>
            <a:br>
              <a:rPr lang="en-US" sz="4800"/>
            </a:br>
            <a:r>
              <a:rPr lang="en-US" sz="4800"/>
              <a:t>change name if you do not </a:t>
            </a:r>
            <a:br>
              <a:rPr lang="en-US" sz="4800"/>
            </a:br>
            <a:br>
              <a:rPr lang="en-US" sz="4800"/>
            </a:br>
            <a:r>
              <a:rPr lang="en-US" sz="4800"/>
              <a:t>want it recorded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86a35d3454_0_49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Role of Scheduling</a:t>
            </a:r>
            <a:endParaRPr/>
          </a:p>
        </p:txBody>
      </p:sp>
      <p:sp>
        <p:nvSpPr>
          <p:cNvPr id="206" name="Google Shape;206;g386a35d3454_0_49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74650" lvl="0" marL="457200" rtl="0" algn="l">
              <a:spcBef>
                <a:spcPts val="180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Toileting is scheduled based on </a:t>
            </a:r>
            <a:r>
              <a:rPr b="1" lang="en-US" sz="2300">
                <a:latin typeface="Arial"/>
                <a:ea typeface="Arial"/>
                <a:cs typeface="Arial"/>
                <a:sym typeface="Arial"/>
              </a:rPr>
              <a:t>data</a:t>
            </a:r>
            <a:r>
              <a:rPr lang="en-US" sz="2300">
                <a:latin typeface="Arial"/>
                <a:ea typeface="Arial"/>
                <a:cs typeface="Arial"/>
                <a:sym typeface="Arial"/>
              </a:rPr>
              <a:t>, not guessing</a:t>
            </a:r>
            <a:br>
              <a:rPr lang="en-US" sz="2300">
                <a:latin typeface="Arial"/>
                <a:ea typeface="Arial"/>
                <a:cs typeface="Arial"/>
                <a:sym typeface="Arial"/>
              </a:rPr>
            </a:b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Initial schedule targets times when voiding is most likely</a:t>
            </a:r>
            <a:br>
              <a:rPr lang="en-US" sz="2300">
                <a:latin typeface="Arial"/>
                <a:ea typeface="Arial"/>
                <a:cs typeface="Arial"/>
                <a:sym typeface="Arial"/>
              </a:rPr>
            </a:b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Intervals gradually increase as success improves</a:t>
            </a:r>
            <a:endParaRPr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86a35d3454_0_55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Sitting on the Toilet: What Research Recommends</a:t>
            </a:r>
            <a:endParaRPr/>
          </a:p>
        </p:txBody>
      </p:sp>
      <p:sp>
        <p:nvSpPr>
          <p:cNvPr id="213" name="Google Shape;213;g386a35d3454_0_55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Sitting times are brief (often 3–5 minutes)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Long sitting times are avoided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Breaks may be provided if needed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86a35d3454_0_8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Reinforcement: Why It Matters</a:t>
            </a:r>
            <a:endParaRPr/>
          </a:p>
        </p:txBody>
      </p:sp>
      <p:sp>
        <p:nvSpPr>
          <p:cNvPr id="220" name="Google Shape;220;g386a35d3454_0_82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Reinforcement helps students learn what behavior is expected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Delivered immediately after voiding in the toilet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Reinforcement is faded as skills strengthen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86a35d3454_0_89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Reinforcement Looks Like</a:t>
            </a:r>
            <a:endParaRPr/>
          </a:p>
        </p:txBody>
      </p:sp>
      <p:sp>
        <p:nvSpPr>
          <p:cNvPr id="227" name="Google Shape;227;g386a35d3454_0_89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406400" lvl="0" marL="457200" rtl="0" algn="l">
              <a:spcBef>
                <a:spcPts val="180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May include: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Praise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Preferred snacks or drinks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Favorite toys or activities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Chosen based on individual preference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86a35d3454_0_95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Diaper Use Matters</a:t>
            </a:r>
            <a:endParaRPr/>
          </a:p>
        </p:txBody>
      </p:sp>
      <p:sp>
        <p:nvSpPr>
          <p:cNvPr id="234" name="Google Shape;234;g386a35d3454_0_95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Research shows: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Extended diaper use can increase accidents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Diapers may reduce awareness of wetness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Removing diapers during training supports learning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86a35d3454_0_101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Diaper Removal in School Settings</a:t>
            </a:r>
            <a:endParaRPr/>
          </a:p>
        </p:txBody>
      </p:sp>
      <p:sp>
        <p:nvSpPr>
          <p:cNvPr id="241" name="Google Shape;241;g386a35d3454_0_101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6830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Many school-based programs remove diapers during training hours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Students may still wear protection at other times (e.g., night)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Changes are planned carefully and supported by staff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86a35d3454_0_107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Prompting: Helping Without Doing It For Them</a:t>
            </a:r>
            <a:endParaRPr/>
          </a:p>
        </p:txBody>
      </p:sp>
      <p:sp>
        <p:nvSpPr>
          <p:cNvPr id="248" name="Google Shape;248;g386a35d3454_0_107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40005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Prompts help students succeed initially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-40005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Prompts are systematically faded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-400050" lvl="0" marL="457200" rtl="0" algn="l">
              <a:lnSpc>
                <a:spcPct val="7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Goal: independent toileting over time</a:t>
            </a:r>
            <a:endParaRPr sz="27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86a35d3454_0_114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Transfer of Stimulus Control</a:t>
            </a:r>
            <a:endParaRPr/>
          </a:p>
        </p:txBody>
      </p:sp>
      <p:sp>
        <p:nvSpPr>
          <p:cNvPr id="255" name="Google Shape;255;g386a35d3454_0_114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6830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Some programs: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Use familiar cues (e.g., diaper) briefly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Gradually shift control to the toilet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60000"/>
              </a:lnSpc>
              <a:spcBef>
                <a:spcPts val="18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Result in independent toileting and self-initiated requests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86a35d3454_0_120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 Collection: Why Schools Track Progress</a:t>
            </a:r>
            <a:endParaRPr/>
          </a:p>
        </p:txBody>
      </p:sp>
      <p:sp>
        <p:nvSpPr>
          <p:cNvPr id="262" name="Google Shape;262;g386a35d3454_0_120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Data helps teams: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Identify successful schedules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Adjust timing and supports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Make objective decisions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Share progress clearly with families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86a35d3454_0_126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Progress Really Looks Like</a:t>
            </a:r>
            <a:endParaRPr/>
          </a:p>
        </p:txBody>
      </p:sp>
      <p:sp>
        <p:nvSpPr>
          <p:cNvPr id="269" name="Google Shape;269;g386a35d3454_0_126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Progress may include: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Increased successful voids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Longer dry periods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Reduced accidents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Gradual independence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/>
          <p:cNvSpPr txBox="1"/>
          <p:nvPr>
            <p:ph type="ctrTitle"/>
          </p:nvPr>
        </p:nvSpPr>
        <p:spPr>
          <a:xfrm>
            <a:off x="5220525" y="1649549"/>
            <a:ext cx="5574000" cy="2697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</a:pPr>
            <a:r>
              <a:rPr lang="en-US"/>
              <a:t>Reaching Toileting goals</a:t>
            </a:r>
            <a:br>
              <a:rPr lang="en-US"/>
            </a:br>
            <a:endParaRPr/>
          </a:p>
        </p:txBody>
      </p:sp>
      <p:sp>
        <p:nvSpPr>
          <p:cNvPr id="138" name="Google Shape;138;p2"/>
          <p:cNvSpPr txBox="1"/>
          <p:nvPr/>
        </p:nvSpPr>
        <p:spPr>
          <a:xfrm>
            <a:off x="6075000" y="4671000"/>
            <a:ext cx="6142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Steven Emerson, LCSW &amp; </a:t>
            </a:r>
            <a:endParaRPr sz="2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James Horan, BCBA/LBA</a:t>
            </a:r>
            <a:endParaRPr sz="2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86a35d3454_0_13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Parent Concerns: “What If It Doesn’t Work?”</a:t>
            </a:r>
            <a:endParaRPr/>
          </a:p>
        </p:txBody>
      </p:sp>
      <p:sp>
        <p:nvSpPr>
          <p:cNvPr id="276" name="Google Shape;276;g386a35d3454_0_132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Many students need weeks or months, not days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Adjustments are expected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Success is built through consistency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86a35d3454_0_138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Toileting Accidents After Success</a:t>
            </a:r>
            <a:endParaRPr/>
          </a:p>
        </p:txBody>
      </p:sp>
      <p:sp>
        <p:nvSpPr>
          <p:cNvPr id="283" name="Google Shape;283;g386a35d3454_0_138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Accidents may still happen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Stress, illness, schedule changes can impact continence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Programs include plans for responding calmly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86a35d3454_0_144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Nighttime Toileting</a:t>
            </a:r>
            <a:endParaRPr/>
          </a:p>
        </p:txBody>
      </p:sp>
      <p:sp>
        <p:nvSpPr>
          <p:cNvPr id="290" name="Google Shape;290;g386a35d3454_0_144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Nighttime continence often develops later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Daytime success comes first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Separate plans may be needed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86a35d3454_0_150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Home–School Collaboration</a:t>
            </a:r>
            <a:endParaRPr/>
          </a:p>
        </p:txBody>
      </p:sp>
      <p:sp>
        <p:nvSpPr>
          <p:cNvPr id="297" name="Google Shape;297;g386a35d3454_0_150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Success improves when: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Parents and school staff communicate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Similar routines are used when possible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Expectations are shared and realistic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86a35d3454_0_156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Home–School Collaboration</a:t>
            </a:r>
            <a:endParaRPr/>
          </a:p>
        </p:txBody>
      </p:sp>
      <p:sp>
        <p:nvSpPr>
          <p:cNvPr id="304" name="Google Shape;304;g386a35d3454_0_156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Success improves when: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Parents and school staff communicate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Similar routines are used when possible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Expectations are shared and realistic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86a35d3454_0_170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Parents Can Do</a:t>
            </a:r>
            <a:endParaRPr/>
          </a:p>
        </p:txBody>
      </p:sp>
      <p:sp>
        <p:nvSpPr>
          <p:cNvPr id="311" name="Google Shape;311;g386a35d3454_0_170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Ask how toileting data is collected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Share relevant information from home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Maintain consistency when possible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Celebrate small steps forward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86a35d3454_0_176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Key Takeaways</a:t>
            </a:r>
            <a:endParaRPr/>
          </a:p>
        </p:txBody>
      </p:sp>
      <p:sp>
        <p:nvSpPr>
          <p:cNvPr id="318" name="Google Shape;318;g386a35d3454_0_176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Toileting is teachable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Readiness is not required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Evidence-based programs work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Progress takes time and support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86a35d3454_0_18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325" name="Google Shape;325;g386a35d3454_0_182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Cocchiola et al.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Browning-Wright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Kroeger &amp; Sorensen-Burnworth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Luiselli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Tarbox et al.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Turpin et al.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Targeting the Big Three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5"/>
          <p:cNvSpPr txBox="1"/>
          <p:nvPr>
            <p:ph type="title"/>
          </p:nvPr>
        </p:nvSpPr>
        <p:spPr>
          <a:xfrm>
            <a:off x="6309359" y="444933"/>
            <a:ext cx="5477400" cy="3291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</a:pPr>
            <a:r>
              <a:rPr lang="en-US" sz="7900"/>
              <a:t>Thank you! </a:t>
            </a:r>
            <a:endParaRPr sz="7900"/>
          </a:p>
        </p:txBody>
      </p:sp>
      <p:sp>
        <p:nvSpPr>
          <p:cNvPr id="332" name="Google Shape;332;p15"/>
          <p:cNvSpPr txBox="1"/>
          <p:nvPr>
            <p:ph idx="4294967295" type="body"/>
          </p:nvPr>
        </p:nvSpPr>
        <p:spPr>
          <a:xfrm>
            <a:off x="94850" y="1525500"/>
            <a:ext cx="5810700" cy="45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Steven Emerson, LCSW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School Counselor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Semerson@Hawthornecountryday.org</a:t>
            </a:r>
            <a:endParaRPr sz="21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(914) 592-8526, ext 2036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t/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James Horan, BCBA/LBA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Senior Teacher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Hawthorne Country Day School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rPr lang="en-US" sz="2100"/>
              <a:t>(914) 592-8526, ext 2021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2400"/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"/>
          <p:cNvSpPr txBox="1"/>
          <p:nvPr>
            <p:ph type="title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Toileting Support for Students with Autism</a:t>
            </a:r>
            <a:endParaRPr/>
          </a:p>
        </p:txBody>
      </p:sp>
      <p:sp>
        <p:nvSpPr>
          <p:cNvPr id="145" name="Google Shape;145;p5"/>
          <p:cNvSpPr txBox="1"/>
          <p:nvPr>
            <p:ph idx="1" type="body"/>
          </p:nvPr>
        </p:nvSpPr>
        <p:spPr>
          <a:xfrm>
            <a:off x="3657600" y="2281238"/>
            <a:ext cx="7810500" cy="37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What Parents Need to Know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Evidence-based approaches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Common challenges &amp; realistic expectations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How schools and families work together</a:t>
            </a:r>
            <a:endParaRPr/>
          </a:p>
        </p:txBody>
      </p:sp>
      <p:grpSp>
        <p:nvGrpSpPr>
          <p:cNvPr id="146" name="Google Shape;146;p5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147" name="Google Shape;147;p5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86a35d3454_0_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Why Toileting Is an Important Life Skill</a:t>
            </a:r>
            <a:endParaRPr/>
          </a:p>
        </p:txBody>
      </p:sp>
      <p:sp>
        <p:nvSpPr>
          <p:cNvPr id="156" name="Google Shape;156;g386a35d3454_0_2"/>
          <p:cNvSpPr txBox="1"/>
          <p:nvPr>
            <p:ph idx="1" type="body"/>
          </p:nvPr>
        </p:nvSpPr>
        <p:spPr>
          <a:xfrm>
            <a:off x="3657600" y="2281238"/>
            <a:ext cx="7810500" cy="37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Toileting is a </a:t>
            </a:r>
            <a:r>
              <a:rPr b="1" lang="en-US">
                <a:latin typeface="Arial"/>
                <a:ea typeface="Arial"/>
                <a:cs typeface="Arial"/>
                <a:sym typeface="Arial"/>
              </a:rPr>
              <a:t>functional life skill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linked to independence and quality of life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Incontinence can limit access to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School inclusion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Community activities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Social participation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Teaching toileting is appropriate in </a:t>
            </a:r>
            <a:r>
              <a:rPr b="1" lang="en-US">
                <a:latin typeface="Arial"/>
                <a:ea typeface="Arial"/>
                <a:cs typeface="Arial"/>
                <a:sym typeface="Arial"/>
              </a:rPr>
              <a:t>educational settings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, not just at home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" name="Google Shape;157;g386a35d3454_0_2"/>
          <p:cNvGrpSpPr/>
          <p:nvPr/>
        </p:nvGrpSpPr>
        <p:grpSpPr>
          <a:xfrm flipH="1" rot="5400000">
            <a:off x="1" y="3900132"/>
            <a:ext cx="2959226" cy="2959226"/>
            <a:chOff x="0" y="12289"/>
            <a:chExt cx="3550" cy="3551"/>
          </a:xfrm>
        </p:grpSpPr>
        <p:sp>
          <p:nvSpPr>
            <p:cNvPr id="158" name="Google Shape;158;g386a35d3454_0_2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9" name="Google Shape;159;g386a35d3454_0_2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0" name="Google Shape;160;g386a35d3454_0_2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86a35d3454_0_1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Why Toileting Can Be Hard for Students with Autism</a:t>
            </a:r>
            <a:endParaRPr/>
          </a:p>
        </p:txBody>
      </p:sp>
      <p:sp>
        <p:nvSpPr>
          <p:cNvPr id="167" name="Google Shape;167;g386a35d3454_0_12"/>
          <p:cNvSpPr txBox="1"/>
          <p:nvPr>
            <p:ph idx="1" type="body"/>
          </p:nvPr>
        </p:nvSpPr>
        <p:spPr>
          <a:xfrm>
            <a:off x="3657600" y="2281238"/>
            <a:ext cx="7810500" cy="37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Difficulty noticing body signals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Communication challenges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Sensory sensitivities (bathroom sounds, textures)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Difficulty with routines or transitions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Prior unsuccessful attempts can increase avoidance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" name="Google Shape;168;g386a35d3454_0_12"/>
          <p:cNvGrpSpPr/>
          <p:nvPr/>
        </p:nvGrpSpPr>
        <p:grpSpPr>
          <a:xfrm flipH="1" rot="5400000">
            <a:off x="1" y="3900132"/>
            <a:ext cx="2959226" cy="2959226"/>
            <a:chOff x="0" y="12289"/>
            <a:chExt cx="3550" cy="3551"/>
          </a:xfrm>
        </p:grpSpPr>
        <p:sp>
          <p:nvSpPr>
            <p:cNvPr id="169" name="Google Shape;169;g386a35d3454_0_12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0" name="Google Shape;170;g386a35d3454_0_12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1" name="Google Shape;171;g386a35d3454_0_12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86a35d3454_0_22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Key Takeaway for Parents</a:t>
            </a:r>
            <a:endParaRPr/>
          </a:p>
        </p:txBody>
      </p:sp>
      <p:sp>
        <p:nvSpPr>
          <p:cNvPr id="178" name="Google Shape;178;g386a35d3454_0_22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81000" lvl="0" marL="457200" rtl="0" algn="l"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Lack of toilet training is not a failure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Many students with autism require structured, systematic teaching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Progress may look different than typical development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86a35d3454_0_28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“Readiness” Really Means</a:t>
            </a:r>
            <a:endParaRPr/>
          </a:p>
        </p:txBody>
      </p:sp>
      <p:sp>
        <p:nvSpPr>
          <p:cNvPr id="185" name="Google Shape;185;g386a35d3454_0_28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-387350" lvl="0" marL="457200" rtl="0" algn="l">
              <a:spcBef>
                <a:spcPts val="1800"/>
              </a:spcBef>
              <a:spcAft>
                <a:spcPts val="0"/>
              </a:spcAft>
              <a:buSzPts val="2500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Traditional readiness skills (language, dry periods, requesting) are not required to begin training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spcBef>
                <a:spcPts val="1800"/>
              </a:spcBef>
              <a:spcAft>
                <a:spcPts val="0"/>
              </a:spcAft>
              <a:buSzPts val="2500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Waiting for readiness can delay progres</a:t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spcBef>
                <a:spcPts val="1800"/>
              </a:spcBef>
              <a:spcAft>
                <a:spcPts val="0"/>
              </a:spcAft>
              <a:buSzPts val="2500"/>
              <a:buChar char="•"/>
            </a:pPr>
            <a:r>
              <a:rPr lang="en-US" sz="2500">
                <a:latin typeface="Arial"/>
                <a:ea typeface="Arial"/>
                <a:cs typeface="Arial"/>
                <a:sym typeface="Arial"/>
              </a:rPr>
              <a:t>Training ca</a:t>
            </a:r>
            <a:r>
              <a:rPr lang="en-US" sz="2500"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2500">
                <a:latin typeface="Arial"/>
                <a:ea typeface="Arial"/>
                <a:cs typeface="Arial"/>
                <a:sym typeface="Arial"/>
              </a:rPr>
              <a:t>build readiness skills over time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86a35d3454_0_37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“Habit Training”?</a:t>
            </a:r>
            <a:endParaRPr/>
          </a:p>
        </p:txBody>
      </p:sp>
      <p:sp>
        <p:nvSpPr>
          <p:cNvPr id="192" name="Google Shape;192;g386a35d3454_0_37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Habit training focuses on: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Teaching the </a:t>
            </a:r>
            <a:r>
              <a:rPr b="1" lang="en-US">
                <a:latin typeface="Arial"/>
                <a:ea typeface="Arial"/>
                <a:cs typeface="Arial"/>
                <a:sym typeface="Arial"/>
              </a:rPr>
              <a:t>toilet as the place to void</a:t>
            </a:r>
            <a:br>
              <a:rPr b="1" lang="en-US">
                <a:latin typeface="Arial"/>
                <a:ea typeface="Arial"/>
                <a:cs typeface="Arial"/>
                <a:sym typeface="Arial"/>
              </a:rPr>
            </a:b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Adult-initiated bathroom trips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Gradual development of bladder/bowel control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Communication skills may come later</a:t>
            </a:r>
            <a:endParaRPr sz="2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86a35d3454_0_43"/>
          <p:cNvSpPr txBox="1"/>
          <p:nvPr>
            <p:ph type="title"/>
          </p:nvPr>
        </p:nvSpPr>
        <p:spPr>
          <a:xfrm>
            <a:off x="594360" y="102875"/>
            <a:ext cx="10873800" cy="168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Core Components of Evidence-Based Toilet Training</a:t>
            </a:r>
            <a:endParaRPr/>
          </a:p>
        </p:txBody>
      </p:sp>
      <p:sp>
        <p:nvSpPr>
          <p:cNvPr id="199" name="Google Shape;199;g386a35d3454_0_43"/>
          <p:cNvSpPr txBox="1"/>
          <p:nvPr>
            <p:ph idx="1" type="body"/>
          </p:nvPr>
        </p:nvSpPr>
        <p:spPr>
          <a:xfrm>
            <a:off x="3657600" y="2282008"/>
            <a:ext cx="7810500" cy="3699300"/>
          </a:xfrm>
          <a:prstGeom prst="rect">
            <a:avLst/>
          </a:prstGeom>
        </p:spPr>
        <p:txBody>
          <a:bodyPr anchorCtr="0" anchor="t" bIns="0" lIns="0" spcFirstLastPara="1" rIns="0" wrap="square" tIns="2286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Across studies, effective programs include: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Scheduled bathroom visits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Short, structured sitting times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Immediate reinforcement for success</a:t>
            </a:r>
            <a:br>
              <a:rPr lang="en-US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Data collection to guide decisions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2025-03-10T15:16:51Z</dcterms:created>
  <dc:creator>MCRS Staff2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