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embeddedFontLst>
    <p:embeddedFont>
      <p:font typeface="Libre Franklin"/>
      <p:regular r:id="rId22"/>
      <p:bold r:id="rId23"/>
      <p:italic r:id="rId24"/>
      <p:boldItalic r:id="rId25"/>
    </p:embeddedFont>
    <p:embeddedFont>
      <p:font typeface="Franklin Gothic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7" roundtripDataSignature="AMtx7mhYsfBOTpC2UBVmrXhyZ1bLqXgpE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Steven Emerso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LibreFranklin-regular.fntdata"/><Relationship Id="rId21" Type="http://schemas.openxmlformats.org/officeDocument/2006/relationships/slide" Target="slides/slide16.xml"/><Relationship Id="rId24" Type="http://schemas.openxmlformats.org/officeDocument/2006/relationships/font" Target="fonts/LibreFranklin-italic.fntdata"/><Relationship Id="rId23" Type="http://schemas.openxmlformats.org/officeDocument/2006/relationships/font" Target="fonts/LibreFranklin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FranklinGothic-bold.fntdata"/><Relationship Id="rId25" Type="http://schemas.openxmlformats.org/officeDocument/2006/relationships/font" Target="fonts/LibreFranklin-boldItalic.fntdata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5-03-20T18:49:30.497">
    <p:pos x="374" y="124"/>
    <p:text>@shernandez@hawthornecountryday.org If you have any resources, you can add them here as well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gCUGc4s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2" name="Google Shape;192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421bf3159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g3421bf3159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g3421bf3159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4464a5d403_0_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g34464a5d403_0_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g34464a5d403_0_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7" name="Google Shape;217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4464a5d403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34464a5d403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g34464a5d403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5c2588d1f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5c2588d1f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35c2588d1f9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c2588d1f9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c2588d1f9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35c2588d1f9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1">
  <p:cSld name="Title 1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 txBox="1"/>
          <p:nvPr>
            <p:ph type="ctrTitle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b="1" i="0" sz="60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6" name="Google Shape;16;p17"/>
          <p:cNvGrpSpPr/>
          <p:nvPr/>
        </p:nvGrpSpPr>
        <p:grpSpPr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7" name="Google Shape;17;p17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" name="Google Shape;18;p17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" name="Google Shape;19;p17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cxnSp>
        <p:nvCxnSpPr>
          <p:cNvPr id="20" name="Google Shape;20;p17"/>
          <p:cNvCxnSpPr/>
          <p:nvPr/>
        </p:nvCxnSpPr>
        <p:spPr>
          <a:xfrm>
            <a:off x="6309360" y="39502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rgbClr val="5D7C3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mmary 2">
  <p:cSld name="Summary 2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20"/>
          <p:cNvCxnSpPr/>
          <p:nvPr/>
        </p:nvCxnSpPr>
        <p:spPr>
          <a:xfrm>
            <a:off x="594360" y="2148840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rgbClr val="5D7C3F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3" name="Google Shape;23;p20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24" name="Google Shape;24;p20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5" name="Google Shape;25;p20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6" name="Google Shape;26;p20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7" name="Google Shape;27;p20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" type="body"/>
          </p:nvPr>
        </p:nvSpPr>
        <p:spPr>
          <a:xfrm>
            <a:off x="3657600" y="2282008"/>
            <a:ext cx="7810500" cy="3699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1pPr>
            <a:lvl2pPr indent="-355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55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55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2" type="sldNum"/>
          </p:nvPr>
        </p:nvSpPr>
        <p:spPr>
          <a:xfrm>
            <a:off x="59436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>
  <p:cSld name="Section Title">
    <p:bg>
      <p:bgPr>
        <a:solidFill>
          <a:schemeClr val="accent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/>
          <p:nvPr>
            <p:ph idx="2" type="pic"/>
          </p:nvPr>
        </p:nvSpPr>
        <p:spPr>
          <a:xfrm>
            <a:off x="0" y="0"/>
            <a:ext cx="12192000" cy="6880543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19"/>
          <p:cNvSpPr txBox="1"/>
          <p:nvPr>
            <p:ph type="title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Franklin Gothic"/>
              <a:buNone/>
              <a:defRPr b="1" i="0" sz="600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/>
          <p:nvPr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7104">
          <p15:clr>
            <a:srgbClr val="FBAE40"/>
          </p15:clr>
        </p15:guide>
        <p15:guide id="2" pos="4344">
          <p15:clr>
            <a:srgbClr val="FBAE40"/>
          </p15:clr>
        </p15:guide>
        <p15:guide id="3" pos="4560">
          <p15:clr>
            <a:srgbClr val="FBAE40"/>
          </p15:clr>
        </p15:guide>
        <p15:guide id="4" orient="horz" pos="18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ntent">
  <p:cSld name="Title and Two Content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26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7" name="Google Shape;37;p26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38" name="Google Shape;38;p26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39" name="Google Shape;39;p26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40" name="Google Shape;40;p26"/>
          <p:cNvSpPr txBox="1"/>
          <p:nvPr>
            <p:ph type="title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41" name="Google Shape;41;p26"/>
          <p:cNvCxnSpPr/>
          <p:nvPr/>
        </p:nvCxnSpPr>
        <p:spPr>
          <a:xfrm>
            <a:off x="594360" y="2148840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rgbClr val="5D7C3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2" name="Google Shape;42;p26"/>
          <p:cNvSpPr txBox="1"/>
          <p:nvPr>
            <p:ph idx="1" type="body"/>
          </p:nvPr>
        </p:nvSpPr>
        <p:spPr>
          <a:xfrm>
            <a:off x="595523" y="2676525"/>
            <a:ext cx="5746750" cy="3597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55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55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2" type="body"/>
          </p:nvPr>
        </p:nvSpPr>
        <p:spPr>
          <a:xfrm>
            <a:off x="7620000" y="2676525"/>
            <a:ext cx="3947160" cy="3597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1pPr>
            <a:lvl2pPr indent="-355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55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55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0" type="dt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6"/>
          <p:cNvSpPr txBox="1"/>
          <p:nvPr>
            <p:ph idx="12" type="sldNum"/>
          </p:nvPr>
        </p:nvSpPr>
        <p:spPr>
          <a:xfrm>
            <a:off x="59436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Picture">
  <p:cSld name="Title Content and Picture">
    <p:bg>
      <p:bgPr>
        <a:solidFill>
          <a:schemeClr val="lt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/>
          <p:nvPr>
            <p:ph type="title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" type="body"/>
          </p:nvPr>
        </p:nvSpPr>
        <p:spPr>
          <a:xfrm>
            <a:off x="594360" y="3279579"/>
            <a:ext cx="5044440" cy="29944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355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55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55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49" name="Google Shape;49;p24"/>
          <p:cNvCxnSpPr/>
          <p:nvPr/>
        </p:nvCxnSpPr>
        <p:spPr>
          <a:xfrm>
            <a:off x="594360" y="2997459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rgbClr val="5D7C3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" name="Google Shape;50;p24"/>
          <p:cNvSpPr/>
          <p:nvPr>
            <p:ph idx="2" type="pic"/>
          </p:nvPr>
        </p:nvSpPr>
        <p:spPr>
          <a:xfrm>
            <a:off x="6096000" y="0"/>
            <a:ext cx="6118225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24"/>
          <p:cNvSpPr txBox="1"/>
          <p:nvPr>
            <p:ph idx="12" type="sldNum"/>
          </p:nvPr>
        </p:nvSpPr>
        <p:spPr>
          <a:xfrm>
            <a:off x="59436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24"/>
          <p:cNvSpPr txBox="1"/>
          <p:nvPr>
            <p:ph idx="10" type="dt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Table">
  <p:cSld name="Title Content and Table"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5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55" name="Google Shape;55;p25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6" name="Google Shape;56;p25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7" name="Google Shape;57;p25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58" name="Google Shape;58;p25"/>
          <p:cNvSpPr txBox="1"/>
          <p:nvPr>
            <p:ph type="title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9" name="Google Shape;59;p25"/>
          <p:cNvCxnSpPr/>
          <p:nvPr/>
        </p:nvCxnSpPr>
        <p:spPr>
          <a:xfrm>
            <a:off x="3670935" y="6313170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rgbClr val="5D7C3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603885" y="584005"/>
            <a:ext cx="2825115" cy="3999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2743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3670934" y="584005"/>
            <a:ext cx="7926705" cy="3999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55600" lvl="2" marL="1371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556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5"/>
          <p:cNvSpPr txBox="1"/>
          <p:nvPr>
            <p:ph idx="12" type="sldNum"/>
          </p:nvPr>
        </p:nvSpPr>
        <p:spPr>
          <a:xfrm>
            <a:off x="59436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25"/>
          <p:cNvSpPr txBox="1"/>
          <p:nvPr>
            <p:ph idx="10" type="dt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2">
  <p:cSld name="Table 2"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7"/>
          <p:cNvSpPr txBox="1"/>
          <p:nvPr>
            <p:ph type="title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2" type="sldNum"/>
          </p:nvPr>
        </p:nvSpPr>
        <p:spPr>
          <a:xfrm>
            <a:off x="59436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27"/>
          <p:cNvSpPr txBox="1"/>
          <p:nvPr>
            <p:ph idx="10" type="dt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8" name="Google Shape;68;p27"/>
          <p:cNvCxnSpPr/>
          <p:nvPr/>
        </p:nvCxnSpPr>
        <p:spPr>
          <a:xfrm>
            <a:off x="594360" y="2148840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rgbClr val="5D7C3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2">
  <p:cSld name="Title 2"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8"/>
          <p:cNvSpPr txBox="1"/>
          <p:nvPr>
            <p:ph type="ctrTitle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b="1" i="0" sz="60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/>
          <p:nvPr>
            <p:ph idx="2" type="pic"/>
          </p:nvPr>
        </p:nvSpPr>
        <p:spPr>
          <a:xfrm>
            <a:off x="0" y="-11113"/>
            <a:ext cx="5791200" cy="6880226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8"/>
          <p:cNvSpPr txBox="1"/>
          <p:nvPr>
            <p:ph idx="1" type="body"/>
          </p:nvPr>
        </p:nvSpPr>
        <p:spPr>
          <a:xfrm>
            <a:off x="6299835" y="4568602"/>
            <a:ext cx="54864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  <a:defRPr b="1" i="0" sz="2400">
                <a:solidFill>
                  <a:srgbClr val="5D7C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3" name="Google Shape;73;p28"/>
          <p:cNvCxnSpPr/>
          <p:nvPr/>
        </p:nvCxnSpPr>
        <p:spPr>
          <a:xfrm>
            <a:off x="6309360" y="39502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rgbClr val="5D7C3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3">
  <p:cSld name="Title 3"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ctrTitle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b="1" i="0" sz="60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6" name="Google Shape;76;p29"/>
          <p:cNvGrpSpPr/>
          <p:nvPr/>
        </p:nvGrpSpPr>
        <p:grpSpPr>
          <a:xfrm rot="10800000">
            <a:off x="6092752" y="0"/>
            <a:ext cx="6099248" cy="6099248"/>
            <a:chOff x="0" y="12289"/>
            <a:chExt cx="3550" cy="3551"/>
          </a:xfrm>
        </p:grpSpPr>
        <p:sp>
          <p:nvSpPr>
            <p:cNvPr id="77" name="Google Shape;77;p29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78" name="Google Shape;78;p29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79" name="Google Shape;79;p29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80" name="Google Shape;80;p29"/>
          <p:cNvSpPr txBox="1"/>
          <p:nvPr>
            <p:ph idx="1" type="body"/>
          </p:nvPr>
        </p:nvSpPr>
        <p:spPr>
          <a:xfrm>
            <a:off x="594360" y="4549552"/>
            <a:ext cx="54864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  <a:defRPr b="1" i="0" sz="2400">
                <a:solidFill>
                  <a:srgbClr val="5D7C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81" name="Google Shape;81;p29"/>
          <p:cNvCxnSpPr/>
          <p:nvPr/>
        </p:nvCxnSpPr>
        <p:spPr>
          <a:xfrm>
            <a:off x="594360" y="39502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rgbClr val="5D7C3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idx="1" type="body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 u="none" cap="none" strike="noStrik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2" type="sldNum"/>
          </p:nvPr>
        </p:nvSpPr>
        <p:spPr>
          <a:xfrm>
            <a:off x="59436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comments" Target="../comments/comment1.xml"/><Relationship Id="rId4" Type="http://schemas.openxmlformats.org/officeDocument/2006/relationships/hyperlink" Target="https://www.buildingblockstherapy.org/blog/developing-friendship-skills-in-autism" TargetMode="External"/><Relationship Id="rId5" Type="http://schemas.openxmlformats.org/officeDocument/2006/relationships/hyperlink" Target="https://www.autism.org.uk/advice-and-guidance/topics/family-life-and-relationships/making-friends/autistic-adults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Ja4B4DnL57w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hrEp7WzcE24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>
            <p:ph type="ctrTitle"/>
          </p:nvPr>
        </p:nvSpPr>
        <p:spPr>
          <a:xfrm>
            <a:off x="3245007" y="602167"/>
            <a:ext cx="8127552" cy="282683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ranklin Gothic"/>
              <a:buNone/>
            </a:pPr>
            <a:r>
              <a:rPr lang="en-US" sz="4800"/>
              <a:t>Please turn off camera and </a:t>
            </a:r>
            <a:br>
              <a:rPr lang="en-US" sz="4800"/>
            </a:br>
            <a:br>
              <a:rPr lang="en-US" sz="4800"/>
            </a:br>
            <a:r>
              <a:rPr lang="en-US" sz="4800"/>
              <a:t>change name if you do not </a:t>
            </a:r>
            <a:br>
              <a:rPr lang="en-US" sz="4800"/>
            </a:br>
            <a:br>
              <a:rPr lang="en-US" sz="4800"/>
            </a:br>
            <a:r>
              <a:rPr lang="en-US" sz="4800"/>
              <a:t>want it recorded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Applied Behavior Analysis (ABA) and Social Skills</a:t>
            </a:r>
            <a:endParaRPr/>
          </a:p>
        </p:txBody>
      </p:sp>
      <p:sp>
        <p:nvSpPr>
          <p:cNvPr id="162" name="Google Shape;162;p13"/>
          <p:cNvSpPr txBox="1"/>
          <p:nvPr>
            <p:ph idx="1" type="body"/>
          </p:nvPr>
        </p:nvSpPr>
        <p:spPr>
          <a:xfrm>
            <a:off x="3657600" y="2281238"/>
            <a:ext cx="7810500" cy="3700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Social Stories: Use narratives to explain social situations and expected behaviors.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Visual Supports: Implement visual cues to guide social interactions.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Group Sessions: Participate in group therapies that focus on practicing social skills in a safe setting.</a:t>
            </a:r>
            <a:endParaRPr/>
          </a:p>
        </p:txBody>
      </p:sp>
      <p:grpSp>
        <p:nvGrpSpPr>
          <p:cNvPr id="163" name="Google Shape;163;p13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64" name="Google Shape;164;p13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Peer-Mediated Instruction</a:t>
            </a:r>
            <a:endParaRPr/>
          </a:p>
        </p:txBody>
      </p:sp>
      <p:sp>
        <p:nvSpPr>
          <p:cNvPr id="173" name="Google Shape;173;p14"/>
          <p:cNvSpPr txBox="1"/>
          <p:nvPr>
            <p:ph idx="1" type="body"/>
          </p:nvPr>
        </p:nvSpPr>
        <p:spPr>
          <a:xfrm>
            <a:off x="3657600" y="2281238"/>
            <a:ext cx="7810500" cy="3700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Peer Buddies: Pair your child with trained peers who can model and reinforce positive social behaviors.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Inclusive Activities: Encourage participation in inclusive classroom activities that promote peer interaction.</a:t>
            </a:r>
            <a:endParaRPr/>
          </a:p>
        </p:txBody>
      </p:sp>
      <p:grpSp>
        <p:nvGrpSpPr>
          <p:cNvPr id="174" name="Google Shape;174;p14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75" name="Google Shape;175;p14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7" name="Google Shape;177;p14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Leveraging Technology and Online Platforms</a:t>
            </a:r>
            <a:endParaRPr/>
          </a:p>
        </p:txBody>
      </p:sp>
      <p:sp>
        <p:nvSpPr>
          <p:cNvPr id="184" name="Google Shape;184;p30"/>
          <p:cNvSpPr txBox="1"/>
          <p:nvPr>
            <p:ph idx="1" type="body"/>
          </p:nvPr>
        </p:nvSpPr>
        <p:spPr>
          <a:xfrm>
            <a:off x="3657600" y="2281238"/>
            <a:ext cx="7810500" cy="3700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Online Communities: Engage in moderated forums or groups centered around your child's interests.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Virtual Playdates: Utilize video conferencing tools to connect with peers remotely.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Educational Apps: Explore apps designed to teach and reinforce social skills.</a:t>
            </a:r>
            <a:endParaRPr/>
          </a:p>
        </p:txBody>
      </p:sp>
      <p:grpSp>
        <p:nvGrpSpPr>
          <p:cNvPr id="185" name="Google Shape;185;p30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86" name="Google Shape;186;p30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7" name="Google Shape;187;p30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8" name="Google Shape;188;p30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b="1" lang="en-US"/>
              <a:t>Monitoring Progress and Celebrating Success</a:t>
            </a:r>
            <a:endParaRPr/>
          </a:p>
        </p:txBody>
      </p:sp>
      <p:sp>
        <p:nvSpPr>
          <p:cNvPr id="195" name="Google Shape;195;p31"/>
          <p:cNvSpPr txBox="1"/>
          <p:nvPr>
            <p:ph idx="1" type="body"/>
          </p:nvPr>
        </p:nvSpPr>
        <p:spPr>
          <a:xfrm>
            <a:off x="3657600" y="2281238"/>
            <a:ext cx="7810500" cy="3700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Set Achievable Goals: Define clear, measurable objectives for social development.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Regular Check-Ins: Assess progress and adjust strategies as needed.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Celebrate Milestones: Acknowledge and reward your child's efforts and achievements in building friendships.</a:t>
            </a:r>
            <a:endParaRPr/>
          </a:p>
        </p:txBody>
      </p:sp>
      <p:grpSp>
        <p:nvGrpSpPr>
          <p:cNvPr id="196" name="Google Shape;196;p31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97" name="Google Shape;197;p31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8" name="Google Shape;198;p31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-up of a plant" id="205" name="Google Shape;205;g3421bf3159d_0_0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9" r="28" t="0"/>
          <a:stretch/>
        </p:blipFill>
        <p:spPr>
          <a:xfrm>
            <a:off x="0" y="0"/>
            <a:ext cx="12192000" cy="6880225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3421bf3159d_0_0"/>
          <p:cNvSpPr txBox="1"/>
          <p:nvPr>
            <p:ph type="title"/>
          </p:nvPr>
        </p:nvSpPr>
        <p:spPr>
          <a:xfrm>
            <a:off x="7239000" y="580500"/>
            <a:ext cx="5218200" cy="324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Franklin Gothic"/>
              <a:buNone/>
            </a:pPr>
            <a:r>
              <a:rPr lang="en-US"/>
              <a:t>Questions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Franklin Gothic"/>
              <a:buNone/>
            </a:pPr>
            <a:r>
              <a:rPr lang="en-US"/>
              <a:t>       &amp;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Franklin Gothic"/>
              <a:buNone/>
            </a:pPr>
            <a:r>
              <a:rPr lang="en-US"/>
              <a:t>Comments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4464a5d403_0_25"/>
          <p:cNvSpPr txBox="1"/>
          <p:nvPr>
            <p:ph type="title"/>
          </p:nvPr>
        </p:nvSpPr>
        <p:spPr>
          <a:xfrm>
            <a:off x="594360" y="198408"/>
            <a:ext cx="10972800" cy="1574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Resources</a:t>
            </a:r>
            <a:endParaRPr/>
          </a:p>
        </p:txBody>
      </p:sp>
      <p:sp>
        <p:nvSpPr>
          <p:cNvPr id="213" name="Google Shape;213;g34464a5d403_0_25"/>
          <p:cNvSpPr txBox="1"/>
          <p:nvPr>
            <p:ph idx="1" type="body"/>
          </p:nvPr>
        </p:nvSpPr>
        <p:spPr>
          <a:xfrm>
            <a:off x="595523" y="2676525"/>
            <a:ext cx="5746800" cy="3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https://www.buildingblockstherapy.org/blog/developing-friendship-skills-in-autism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https://www.autism.org.uk/advice-and-guidance/topics/family-life-and-relationships/making-friends/autistic-adults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"/>
          <p:cNvSpPr txBox="1"/>
          <p:nvPr>
            <p:ph type="title"/>
          </p:nvPr>
        </p:nvSpPr>
        <p:spPr>
          <a:xfrm>
            <a:off x="6309359" y="444933"/>
            <a:ext cx="54774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</a:pPr>
            <a:r>
              <a:rPr lang="en-US" sz="7900"/>
              <a:t>Thank you! </a:t>
            </a:r>
            <a:endParaRPr sz="7900"/>
          </a:p>
        </p:txBody>
      </p:sp>
      <p:sp>
        <p:nvSpPr>
          <p:cNvPr id="220" name="Google Shape;220;p15"/>
          <p:cNvSpPr txBox="1"/>
          <p:nvPr>
            <p:ph idx="4294967295" type="body"/>
          </p:nvPr>
        </p:nvSpPr>
        <p:spPr>
          <a:xfrm>
            <a:off x="94850" y="1525500"/>
            <a:ext cx="5810700" cy="4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rPr lang="en-US" sz="2100"/>
              <a:t>Steven Emerson, LCSW</a:t>
            </a:r>
            <a:endParaRPr sz="21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rPr lang="en-US" sz="2100"/>
              <a:t>School Counselor</a:t>
            </a:r>
            <a:endParaRPr sz="21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rPr lang="en-US" sz="2100"/>
              <a:t>Semerson@Hawthornecountryday.org</a:t>
            </a:r>
            <a:endParaRPr sz="21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rPr lang="en-US" sz="2100"/>
              <a:t>James Horan, BCBA/LBA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rPr lang="en-US" sz="2100"/>
              <a:t>Senior Teacher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rPr lang="en-US" sz="2100"/>
              <a:t>Hawthorne Country Day School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rPr lang="en-US" sz="2100"/>
              <a:t>jhoran@hawthornecountryday.org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4075414" y="2000852"/>
            <a:ext cx="7417415" cy="175432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Developing Friendships</a:t>
            </a:r>
            <a:br>
              <a:rPr b="0" i="0" lang="en-US" sz="5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5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Children with ASD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4464a5d403_0_12"/>
          <p:cNvSpPr txBox="1"/>
          <p:nvPr>
            <p:ph type="title"/>
          </p:nvPr>
        </p:nvSpPr>
        <p:spPr>
          <a:xfrm>
            <a:off x="594360" y="102875"/>
            <a:ext cx="10873800" cy="1680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2200"/>
              </a:spcBef>
              <a:spcAft>
                <a:spcPts val="0"/>
              </a:spcAft>
              <a:buClr>
                <a:srgbClr val="5D7C3F"/>
              </a:buClr>
              <a:buSzPts val="2400"/>
              <a:buNone/>
            </a:pPr>
            <a:r>
              <a:rPr lang="en-US"/>
              <a:t>Why Friendships Matter</a:t>
            </a:r>
            <a:endParaRPr/>
          </a:p>
        </p:txBody>
      </p:sp>
      <p:sp>
        <p:nvSpPr>
          <p:cNvPr id="100" name="Google Shape;100;g34464a5d403_0_12"/>
          <p:cNvSpPr txBox="1"/>
          <p:nvPr>
            <p:ph idx="1" type="body"/>
          </p:nvPr>
        </p:nvSpPr>
        <p:spPr>
          <a:xfrm>
            <a:off x="3657600" y="2282008"/>
            <a:ext cx="7810500" cy="3699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55600" lvl="0" marL="4572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Emotional Well-being: Friendships enhance happiness and reduce feelings of isolation.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Social Development: Peer interactions teach vital communication and interpersonal skills.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Cognitive Growth: Engaging with friends can stimulate learning and problem-solving.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Understanding the Challenges</a:t>
            </a:r>
            <a:endParaRPr/>
          </a:p>
        </p:txBody>
      </p:sp>
      <p:sp>
        <p:nvSpPr>
          <p:cNvPr id="106" name="Google Shape;106;p10"/>
          <p:cNvSpPr txBox="1"/>
          <p:nvPr>
            <p:ph idx="1" type="body"/>
          </p:nvPr>
        </p:nvSpPr>
        <p:spPr>
          <a:xfrm>
            <a:off x="3657600" y="2282008"/>
            <a:ext cx="7810500" cy="3699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55600" lvl="0" marL="4572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Social Communication Differences: Difficulty interpreting social cues and body language.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Theory of Mind: Challenges in understanding others' perspectives and emotions.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Sensory Sensitivities: Overwhelm in social settings due to heightened sensory input.</a:t>
            </a:r>
            <a:endParaRPr/>
          </a:p>
          <a:p>
            <a:pPr indent="-355600" lvl="0" marL="4572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Restricted Interests: Intense focus on specific topics may limit shared activities.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Building Friendships Through Shared Interests</a:t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3657600" y="2281238"/>
            <a:ext cx="7810500" cy="3700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Interest-Based Activities: Encourage participation in clubs or groups aligned with your child's passions (e.g., LEGO clubs, art classes).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Structured Environments: Provide predictable settings where routines are established.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Peer Matching: Facilitate interactions with peers who have similar interests.</a:t>
            </a:r>
            <a:endParaRPr/>
          </a:p>
        </p:txBody>
      </p:sp>
      <p:grpSp>
        <p:nvGrpSpPr>
          <p:cNvPr id="114" name="Google Shape;114;p5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15" name="Google Shape;115;p5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The Role of Parents in Facilitating Friendships</a:t>
            </a:r>
            <a:endParaRPr/>
          </a:p>
        </p:txBody>
      </p:sp>
      <p:sp>
        <p:nvSpPr>
          <p:cNvPr id="124" name="Google Shape;124;p11"/>
          <p:cNvSpPr txBox="1"/>
          <p:nvPr>
            <p:ph idx="1" type="body"/>
          </p:nvPr>
        </p:nvSpPr>
        <p:spPr>
          <a:xfrm>
            <a:off x="3657600" y="2281238"/>
            <a:ext cx="7810500" cy="3700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Organize Playdates: Set up structured play sessions with clear objectives.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Model Social Behavior: Demonstrate appropriate social interactions during play.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Encourage Peer Engagement: Support your child in initiating conversations and joining group activities.</a:t>
            </a:r>
            <a:endParaRPr/>
          </a:p>
        </p:txBody>
      </p:sp>
      <p:grpSp>
        <p:nvGrpSpPr>
          <p:cNvPr id="125" name="Google Shape;125;p11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26" name="Google Shape;126;p11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c2588d1f9_0_0"/>
          <p:cNvSpPr txBox="1"/>
          <p:nvPr>
            <p:ph type="title"/>
          </p:nvPr>
        </p:nvSpPr>
        <p:spPr>
          <a:xfrm>
            <a:off x="594360" y="102875"/>
            <a:ext cx="10873800" cy="1680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35c2588d1f9_0_0"/>
          <p:cNvSpPr txBox="1"/>
          <p:nvPr>
            <p:ph idx="1" type="body"/>
          </p:nvPr>
        </p:nvSpPr>
        <p:spPr>
          <a:xfrm>
            <a:off x="3657600" y="2282008"/>
            <a:ext cx="7810500" cy="3699300"/>
          </a:xfrm>
          <a:prstGeom prst="rect">
            <a:avLst/>
          </a:prstGeom>
        </p:spPr>
        <p:txBody>
          <a:bodyPr anchorCtr="0" anchor="t" bIns="0" lIns="0" spcFirstLastPara="1" rIns="0" wrap="square" tIns="228600">
            <a:normAutofit/>
          </a:bodyPr>
          <a:lstStyle/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Elementary school children use video modeling to assist with asking a friend to play&#10;&#10;Check out my TPT store: https://www.teacherspayteachers.com/Store/Thinking-Outside-Therapy" id="136" name="Google Shape;136;g35c2588d1f9_0_0" title="Video Modeling   Asking a Friend to Pla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21419"/>
            <a:ext cx="1219202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/>
          <p:nvPr>
            <p:ph type="title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Applied Behavior Analysis (ABA) and Social Skills</a:t>
            </a:r>
            <a:endParaRPr/>
          </a:p>
        </p:txBody>
      </p:sp>
      <p:sp>
        <p:nvSpPr>
          <p:cNvPr id="143" name="Google Shape;143;p12"/>
          <p:cNvSpPr txBox="1"/>
          <p:nvPr>
            <p:ph idx="1" type="body"/>
          </p:nvPr>
        </p:nvSpPr>
        <p:spPr>
          <a:xfrm>
            <a:off x="3657600" y="2281238"/>
            <a:ext cx="7810500" cy="37004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600">
            <a:normAutofit/>
          </a:bodyPr>
          <a:lstStyle/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Positive Reinforcement: Reward appropriate social behaviors to encourage repetition.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Modeling and Role-Playing: Practice social scenarios in a controlled environment.</a:t>
            </a:r>
            <a:endParaRPr/>
          </a:p>
          <a:p>
            <a:pPr indent="-342900" lvl="0" marL="460375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Individualized Strategies: Tailor interventions to your child's specific needs and progress.</a:t>
            </a:r>
            <a:endParaRPr/>
          </a:p>
        </p:txBody>
      </p:sp>
      <p:grpSp>
        <p:nvGrpSpPr>
          <p:cNvPr id="144" name="Google Shape;144;p12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45" name="Google Shape;145;p12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46" name="Google Shape;146;p12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47" name="Google Shape;147;p12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5c2588d1f9_0_7"/>
          <p:cNvSpPr txBox="1"/>
          <p:nvPr>
            <p:ph type="title"/>
          </p:nvPr>
        </p:nvSpPr>
        <p:spPr>
          <a:xfrm>
            <a:off x="594360" y="102875"/>
            <a:ext cx="10873800" cy="1680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35c2588d1f9_0_7"/>
          <p:cNvSpPr txBox="1"/>
          <p:nvPr>
            <p:ph idx="1" type="body"/>
          </p:nvPr>
        </p:nvSpPr>
        <p:spPr>
          <a:xfrm>
            <a:off x="3657600" y="2282008"/>
            <a:ext cx="7810500" cy="3699300"/>
          </a:xfrm>
          <a:prstGeom prst="rect">
            <a:avLst/>
          </a:prstGeom>
        </p:spPr>
        <p:txBody>
          <a:bodyPr anchorCtr="0" anchor="t" bIns="0" lIns="0" spcFirstLastPara="1" rIns="0" wrap="square" tIns="228600">
            <a:normAutofit/>
          </a:bodyPr>
          <a:lstStyle/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Most (but not all) autistic kids do NOT respond well (if at all) when they are bombarded with questions. ❌&#10;&#10;While some autistic kids might like ✨conversational questions✨ related to their areas of interest…many would prefer other ways of connecting. &#10;&#10;Whether you’re a therapist, teacher, caretaker, or family member…remember to try alternative methods for strengthening your relationship &amp; getting to know the autistic child in your life. ❤️&#10;&#10;#autism #autistic #autismawareness #neurodivergent #psychology #therapy #appliedbehavioranalysis #aba #specialeducation #teacher #slp #ot #autismacceptance" id="155" name="Google Shape;155;g35c2588d1f9_0_7" title="Bonding with Autistic Childre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905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2025-03-10T15:16:51Z</dcterms:created>
  <dc:creator>MCRS Staff2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