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embeddedFontLst>
    <p:embeddedFont>
      <p:font typeface="Robo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regular.fntdata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italic.fntdata"/><Relationship Id="rId25" Type="http://schemas.openxmlformats.org/officeDocument/2006/relationships/font" Target="fonts/Roboto-bold.fntdata"/><Relationship Id="rId27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21a9c669c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c21a9c669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21a9c669c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c21a9c669c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c21a9c669c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c21a9c669c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c21a9c669c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c21a9c669c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c21a9c669c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c21a9c669c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c21a9c669c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c21a9c669c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21a9c669c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c21a9c669c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21a9c669c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c21a9c669c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aeab3b9cc2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aeab3b9cc2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c21a9c669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c21a9c669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21a9c669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21a9c669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c21a9c669c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c21a9c669c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c21a9c669c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c21a9c669c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21a9c669c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21a9c669c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21a9c669c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21a9c669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21a9c669c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c21a9c669c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21a9c669c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c21a9c669c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Mealtimes and Restricted Eating Patterns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Steven Emerson, LCSW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One-Bite (or One-Try) Rule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goal is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not eating the whole portion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Caregivers 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must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Honor the agreement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Move on after the attempt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Repeated exposure over time builds acceptance</a:t>
            </a:r>
            <a:endParaRPr sz="2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Keep Offering Without Pressure</a:t>
            </a:r>
            <a:endParaRPr/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may take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10–15 exposures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before a food is accepted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 preparations (roasted, mashed, sliced)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 forms (rice vs. whole vegetable)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Consistency matters more than success today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Make Food Fun &amp; Predictable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 names (“green alien trees”)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Creative combinations (“ants on a log”)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Visual routines and predictable structure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 surprises to reduce anxiety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ABA: Teaching Techniques</a:t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Modeling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Show how to interact with food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Talk through biting, chewing, tasting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•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Prompting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Verbal (“Let’s try one bite”)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Gestural (pointing)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Visual (pictures or schedules)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•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Fading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Gradually reduce prompts to build independence</a:t>
            </a:r>
            <a:endParaRPr sz="2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ABA: </a:t>
            </a:r>
            <a:r>
              <a:rPr lang="en"/>
              <a:t>Reinforcement &amp; Practice</a:t>
            </a:r>
            <a:endParaRPr/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Positive reinforcement</a:t>
            </a:r>
            <a:endParaRPr b="1"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Praise, preferred foods, activities</a:t>
            </a:r>
            <a:b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</a:t>
            </a:r>
            <a:r>
              <a:rPr b="1"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One-Bite Rule</a:t>
            </a:r>
            <a:endParaRPr b="1"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 over time, not volume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Caregivers follow through consistently</a:t>
            </a:r>
            <a:b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• </a:t>
            </a:r>
            <a:r>
              <a:rPr b="1"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Repetition builds learning</a:t>
            </a:r>
            <a:endParaRPr b="1" sz="2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Times New Roman"/>
              <a:buChar char="●"/>
            </a:pPr>
            <a:r>
              <a:rPr lang="en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10–15 exposures may be needed</a:t>
            </a:r>
            <a:endParaRPr b="1" sz="2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Timing &amp; Environment Matter</a:t>
            </a:r>
            <a:endParaRPr/>
          </a:p>
        </p:txBody>
      </p:sp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Schedule meals when your child is: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regulated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overtired or overwhelmed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Calm environments support better eating outcomes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School Lunch</a:t>
            </a:r>
            <a:endParaRPr/>
          </a:p>
        </p:txBody>
      </p:sp>
      <p:sp>
        <p:nvSpPr>
          <p:cNvPr id="158" name="Google Shape;158;p2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Involve your child in: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Choosing foods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Packing lunches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Repetition is okay if nutrition is balanced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Lunch is social </a:t>
            </a:r>
            <a:r>
              <a:rPr i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sensory—keep expectations realistic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Takeaways for Parents</a:t>
            </a:r>
            <a:endParaRPr/>
          </a:p>
        </p:txBody>
      </p:sp>
      <p:sp>
        <p:nvSpPr>
          <p:cNvPr id="164" name="Google Shape;164;p2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are not alone—mealtime struggles are common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Small steps count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Reducing stress improves eating over time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Focus on trust, exposure, and emotional safety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happens slowly—and that’s okay</a:t>
            </a:r>
            <a:endParaRPr sz="2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</a:t>
            </a:r>
            <a:endParaRPr/>
          </a:p>
        </p:txBody>
      </p:sp>
      <p:sp>
        <p:nvSpPr>
          <p:cNvPr id="170" name="Google Shape;170;p3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James Horan, BCBA/LBA</a:t>
            </a:r>
            <a:endParaRPr b="1"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/>
              <a:t>Senior Teacher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/>
              <a:t>jhoran@hawthornecountryday.org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/>
              <a:t>(914) 592-8526, ext 2021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Steven </a:t>
            </a:r>
            <a:r>
              <a:rPr b="1" lang="en" sz="1500"/>
              <a:t>Emerson</a:t>
            </a:r>
            <a:r>
              <a:rPr b="1" lang="en" sz="1500"/>
              <a:t>, LCSW</a:t>
            </a:r>
            <a:endParaRPr b="1"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/>
              <a:t>Counselor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/>
              <a:t>semerson@hawthornecountryday.org</a:t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/>
              <a:t>(914) 592-8526, ext 2036</a:t>
            </a:r>
            <a:endParaRPr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Mealtimes Can Be So Hard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Mealtime challenges are </a:t>
            </a: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</a:t>
            </a: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for children with autism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Difficulties may be related to: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Sensory sensitivities (texture, smell, color, temperature)</a:t>
            </a:r>
            <a:b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Anxiety and predictability needs</a:t>
            </a:r>
            <a:b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Past negative experiences with food</a:t>
            </a: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Feeding struggles are </a:t>
            </a: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about behavior or defiance</a:t>
            </a:r>
            <a:endParaRPr sz="17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Picky Eating vs. Feeding Aversions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Picky eating</a:t>
            </a: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preferences that don’t impact growth or nutrition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Feeding aversions</a:t>
            </a: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Strong reactions to specific food characteristics</a:t>
            </a:r>
            <a:b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Refusal of entire food groups</a:t>
            </a:r>
            <a:b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5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Char char="●"/>
            </a:pPr>
            <a:r>
              <a:rPr lang="en" sz="15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Distress, gagging, or avoidance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Feeding aversions are </a:t>
            </a: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common in children with ASD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Seek Extra Support</a:t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Talk to your pediatrician if: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Nutrition or growth is affected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Mealtimes cause intense stress or meltdowns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feeding team may include: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Pediatrician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Speech-Language Pathologist (SLP)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Occupational Therapist (OT)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Dietitian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Char char="●"/>
            </a:pPr>
            <a:r>
              <a:rPr lang="en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Psychologist</a:t>
            </a: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Sensory Factors That Impact Eating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Children may avoid foods due to:</a:t>
            </a:r>
            <a:endParaRPr b="1"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Texture (crunchy, mushy, mixed)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Color (only beige foods, no red foods)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Smell or taste intensity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Size or shape</a:t>
            </a:r>
            <a:endParaRPr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Sensory regulation plays a key role in food acceptance </a:t>
            </a:r>
            <a:endParaRPr b="1" sz="23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Sensory Factors That Impact Eating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Traditional table manners can increase stress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Helpful mindset shifts:</a:t>
            </a: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Char char="●"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Progress &gt; perfection</a:t>
            </a:r>
            <a:b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Char char="●"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Exploration &gt; consumption</a:t>
            </a:r>
            <a:b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7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Comfort &gt; compliance</a:t>
            </a:r>
            <a:b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Letting go of rigid expectations can </a:t>
            </a:r>
            <a:r>
              <a:rPr b="1" lang="en" sz="1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 feeding anxiety</a:t>
            </a:r>
            <a:endParaRPr b="1" sz="29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Play With Food (Before Eating It)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Introduce foods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outside of mealtime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Let children: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Touch, smash, paint, build, or sort foods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foods in art or play activities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builds familiarity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without pressure to eat</a:t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Don’t Have to Clear the Plate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 with </a:t>
            </a:r>
            <a:r>
              <a:rPr b="1"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small, realistic goals</a:t>
            </a:r>
            <a:endParaRPr b="1"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Two bites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taste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●"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interaction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Stop once the goal is met.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Praise effort, not volume. 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builds trust and positive mealtime experiences </a:t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Preferred Foods Strategically</a:t>
            </a:r>
            <a:endParaRPr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Favorite foods can: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 motivation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Reduce anxiety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Help children stay at the table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Treats can be: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Intermittent rewards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Included early in meals to get started</a:t>
            </a:r>
            <a:b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This is a </a:t>
            </a:r>
            <a:r>
              <a:rPr b="1"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tool</a:t>
            </a: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not a failure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